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3" r:id="rId26"/>
    <p:sldId id="280" r:id="rId27"/>
    <p:sldId id="281" r:id="rId28"/>
    <p:sldId id="282" r:id="rId29"/>
    <p:sldId id="284" r:id="rId30"/>
    <p:sldId id="285" r:id="rId31"/>
    <p:sldId id="286" r:id="rId32"/>
    <p:sldId id="287" r:id="rId33"/>
    <p:sldId id="288" r:id="rId34"/>
    <p:sldId id="289" r:id="rId35"/>
    <p:sldId id="291" r:id="rId36"/>
    <p:sldId id="292" r:id="rId37"/>
    <p:sldId id="293" r:id="rId38"/>
    <p:sldId id="294" r:id="rId39"/>
    <p:sldId id="295"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4" d="100"/>
          <a:sy n="104" d="100"/>
        </p:scale>
        <p:origin x="14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6E174-2DB0-4163-A394-94A2BEBD7D43}" type="datetimeFigureOut">
              <a:rPr lang="en-SG" smtClean="0"/>
              <a:t>20/5/2024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367FF-75F0-4E06-B335-CA28AC1BBC40}" type="slidenum">
              <a:rPr lang="en-SG" smtClean="0"/>
              <a:t>‹#›</a:t>
            </a:fld>
            <a:endParaRPr lang="en-SG"/>
          </a:p>
        </p:txBody>
      </p:sp>
    </p:spTree>
    <p:extLst>
      <p:ext uri="{BB962C8B-B14F-4D97-AF65-F5344CB8AC3E}">
        <p14:creationId xmlns:p14="http://schemas.microsoft.com/office/powerpoint/2010/main" val="2841370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E8367FF-75F0-4E06-B335-CA28AC1BBC40}" type="slidenum">
              <a:rPr lang="en-SG" smtClean="0"/>
              <a:t>38</a:t>
            </a:fld>
            <a:endParaRPr lang="en-SG"/>
          </a:p>
        </p:txBody>
      </p:sp>
    </p:spTree>
    <p:extLst>
      <p:ext uri="{BB962C8B-B14F-4D97-AF65-F5344CB8AC3E}">
        <p14:creationId xmlns:p14="http://schemas.microsoft.com/office/powerpoint/2010/main" val="904626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5/19/2024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04032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5/19/2024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28472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5/19/2024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7922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5/19/2024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608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5/19/2024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7191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5/19/2024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37347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5/19/2024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560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5/19/2024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55251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5/19/2024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65713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5/19/2024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467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5/19/2024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69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5/19/2024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87908723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46CF7F9-A0F7-F0CB-CF28-7B21E34E0462}"/>
              </a:ext>
            </a:extLst>
          </p:cNvPr>
          <p:cNvPicPr>
            <a:picLocks noChangeAspect="1"/>
          </p:cNvPicPr>
          <p:nvPr/>
        </p:nvPicPr>
        <p:blipFill rotWithShape="1">
          <a:blip r:embed="rId2">
            <a:alphaModFix amt="50000"/>
          </a:blip>
          <a:srcRect t="22209" r="-1" b="21526"/>
          <a:stretch/>
        </p:blipFill>
        <p:spPr>
          <a:xfrm>
            <a:off x="20" y="10"/>
            <a:ext cx="12188930" cy="6857990"/>
          </a:xfrm>
          <a:prstGeom prst="rect">
            <a:avLst/>
          </a:prstGeom>
        </p:spPr>
      </p:pic>
      <p:sp>
        <p:nvSpPr>
          <p:cNvPr id="2" name="Title 1">
            <a:extLst>
              <a:ext uri="{FF2B5EF4-FFF2-40B4-BE49-F238E27FC236}">
                <a16:creationId xmlns:a16="http://schemas.microsoft.com/office/drawing/2014/main" id="{F92AD678-A50E-34B4-8C16-4636663BF10E}"/>
              </a:ext>
            </a:extLst>
          </p:cNvPr>
          <p:cNvSpPr>
            <a:spLocks noGrp="1"/>
          </p:cNvSpPr>
          <p:nvPr>
            <p:ph type="ctrTitle"/>
          </p:nvPr>
        </p:nvSpPr>
        <p:spPr>
          <a:xfrm>
            <a:off x="1527048" y="1124712"/>
            <a:ext cx="9144000" cy="3063240"/>
          </a:xfrm>
        </p:spPr>
        <p:txBody>
          <a:bodyPr>
            <a:normAutofit/>
          </a:bodyPr>
          <a:lstStyle/>
          <a:p>
            <a:pPr algn="ctr"/>
            <a:r>
              <a:rPr lang="en-US"/>
              <a:t>DEEP LEARNING CA1</a:t>
            </a:r>
            <a:endParaRPr lang="en-SG"/>
          </a:p>
        </p:txBody>
      </p:sp>
      <p:sp>
        <p:nvSpPr>
          <p:cNvPr id="3" name="Subtitle 2">
            <a:extLst>
              <a:ext uri="{FF2B5EF4-FFF2-40B4-BE49-F238E27FC236}">
                <a16:creationId xmlns:a16="http://schemas.microsoft.com/office/drawing/2014/main" id="{C8BC8D60-53D4-0507-67B5-2F9CB9279354}"/>
              </a:ext>
            </a:extLst>
          </p:cNvPr>
          <p:cNvSpPr>
            <a:spLocks noGrp="1"/>
          </p:cNvSpPr>
          <p:nvPr>
            <p:ph type="subTitle" idx="1"/>
          </p:nvPr>
        </p:nvSpPr>
        <p:spPr>
          <a:xfrm>
            <a:off x="1527048" y="4599432"/>
            <a:ext cx="9144000" cy="1227520"/>
          </a:xfrm>
        </p:spPr>
        <p:txBody>
          <a:bodyPr>
            <a:normAutofit/>
          </a:bodyPr>
          <a:lstStyle/>
          <a:p>
            <a:pPr algn="ctr"/>
            <a:r>
              <a:rPr lang="en-US" sz="3200"/>
              <a:t>BY: JAYSOORYA RAJENDRAN</a:t>
            </a:r>
            <a:endParaRPr lang="en-SG" sz="3200"/>
          </a:p>
        </p:txBody>
      </p:sp>
      <p:sp>
        <p:nvSpPr>
          <p:cNvPr id="18"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3224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AF0C-CAD3-4D09-F5F5-FB47F0D1CCD3}"/>
              </a:ext>
            </a:extLst>
          </p:cNvPr>
          <p:cNvSpPr>
            <a:spLocks noGrp="1"/>
          </p:cNvSpPr>
          <p:nvPr>
            <p:ph type="title"/>
          </p:nvPr>
        </p:nvSpPr>
        <p:spPr>
          <a:xfrm>
            <a:off x="2809875" y="332056"/>
            <a:ext cx="10515600" cy="1325563"/>
          </a:xfrm>
        </p:spPr>
        <p:txBody>
          <a:bodyPr/>
          <a:lstStyle/>
          <a:p>
            <a:r>
              <a:rPr lang="en-US" dirty="0">
                <a:solidFill>
                  <a:schemeClr val="bg1">
                    <a:lumMod val="95000"/>
                  </a:schemeClr>
                </a:solidFill>
                <a:latin typeface="Arial Rounded MT Bold" panose="020F0704030504030204" pitchFamily="34" charset="0"/>
              </a:rPr>
              <a:t>Using Class Weights</a:t>
            </a:r>
            <a:endParaRPr lang="en-SG" dirty="0">
              <a:solidFill>
                <a:schemeClr val="bg1">
                  <a:lumMod val="95000"/>
                </a:schemeClr>
              </a:solidFill>
              <a:latin typeface="Arial Rounded MT Bold" panose="020F0704030504030204" pitchFamily="34" charset="0"/>
            </a:endParaRPr>
          </a:p>
        </p:txBody>
      </p:sp>
      <p:pic>
        <p:nvPicPr>
          <p:cNvPr id="5" name="Content Placeholder 4">
            <a:extLst>
              <a:ext uri="{FF2B5EF4-FFF2-40B4-BE49-F238E27FC236}">
                <a16:creationId xmlns:a16="http://schemas.microsoft.com/office/drawing/2014/main" id="{6CDD52FB-AED9-1627-65D0-354F8A95594D}"/>
              </a:ext>
            </a:extLst>
          </p:cNvPr>
          <p:cNvPicPr>
            <a:picLocks noGrp="1" noChangeAspect="1"/>
          </p:cNvPicPr>
          <p:nvPr>
            <p:ph idx="1"/>
          </p:nvPr>
        </p:nvPicPr>
        <p:blipFill>
          <a:blip r:embed="rId2"/>
          <a:stretch>
            <a:fillRect/>
          </a:stretch>
        </p:blipFill>
        <p:spPr>
          <a:xfrm>
            <a:off x="1513094" y="2245935"/>
            <a:ext cx="8861012" cy="2040584"/>
          </a:xfrm>
        </p:spPr>
      </p:pic>
      <p:sp>
        <p:nvSpPr>
          <p:cNvPr id="7" name="TextBox 6">
            <a:extLst>
              <a:ext uri="{FF2B5EF4-FFF2-40B4-BE49-F238E27FC236}">
                <a16:creationId xmlns:a16="http://schemas.microsoft.com/office/drawing/2014/main" id="{3B94D153-A198-ECFA-E96F-648747721E2D}"/>
              </a:ext>
            </a:extLst>
          </p:cNvPr>
          <p:cNvSpPr txBox="1"/>
          <p:nvPr/>
        </p:nvSpPr>
        <p:spPr>
          <a:xfrm>
            <a:off x="-2552700" y="4597836"/>
            <a:ext cx="11449050" cy="461665"/>
          </a:xfrm>
          <a:prstGeom prst="rect">
            <a:avLst/>
          </a:prstGeom>
          <a:noFill/>
        </p:spPr>
        <p:txBody>
          <a:bodyPr wrap="square" rtlCol="0">
            <a:spAutoFit/>
          </a:bodyPr>
          <a:lstStyle/>
          <a:p>
            <a:pPr algn="ctr"/>
            <a:r>
              <a:rPr lang="en-US" sz="2400" b="1" dirty="0">
                <a:solidFill>
                  <a:schemeClr val="bg1">
                    <a:lumMod val="95000"/>
                  </a:schemeClr>
                </a:solidFill>
                <a:latin typeface="Abadi" panose="020B0604020104020204" pitchFamily="34" charset="0"/>
                <a:ea typeface="Batang" panose="02030600000101010101" pitchFamily="18" charset="-127"/>
              </a:rPr>
              <a:t>Assigns more weight to the minority classes</a:t>
            </a:r>
            <a:endParaRPr lang="en-SG" sz="2400" dirty="0">
              <a:solidFill>
                <a:schemeClr val="bg1">
                  <a:lumMod val="95000"/>
                </a:schemeClr>
              </a:solidFill>
              <a:latin typeface="Abadi" panose="020B0604020104020204" pitchFamily="34" charset="0"/>
              <a:ea typeface="Batang" panose="02030600000101010101" pitchFamily="18" charset="-127"/>
            </a:endParaRPr>
          </a:p>
        </p:txBody>
      </p:sp>
      <p:sp>
        <p:nvSpPr>
          <p:cNvPr id="8" name="TextBox 7">
            <a:extLst>
              <a:ext uri="{FF2B5EF4-FFF2-40B4-BE49-F238E27FC236}">
                <a16:creationId xmlns:a16="http://schemas.microsoft.com/office/drawing/2014/main" id="{8DE38A1F-56F9-2B4B-DA17-2855314E7547}"/>
              </a:ext>
            </a:extLst>
          </p:cNvPr>
          <p:cNvSpPr txBox="1"/>
          <p:nvPr/>
        </p:nvSpPr>
        <p:spPr>
          <a:xfrm>
            <a:off x="1990725" y="5892400"/>
            <a:ext cx="7038975" cy="523220"/>
          </a:xfrm>
          <a:prstGeom prst="rect">
            <a:avLst/>
          </a:prstGeom>
          <a:noFill/>
        </p:spPr>
        <p:txBody>
          <a:bodyPr wrap="square" rtlCol="0">
            <a:spAutoFit/>
          </a:bodyPr>
          <a:lstStyle/>
          <a:p>
            <a:r>
              <a:rPr lang="en-US" sz="2800" dirty="0">
                <a:solidFill>
                  <a:schemeClr val="bg1">
                    <a:lumMod val="95000"/>
                  </a:schemeClr>
                </a:solidFill>
                <a:latin typeface="Abadi" panose="020B0604020104020204" pitchFamily="34" charset="0"/>
                <a:ea typeface="Batang" panose="02030600000101010101" pitchFamily="18" charset="-127"/>
              </a:rPr>
              <a:t>Assigns Less weight to the majority classes</a:t>
            </a:r>
            <a:endParaRPr lang="en-SG" sz="2800" dirty="0"/>
          </a:p>
        </p:txBody>
      </p:sp>
      <p:sp>
        <p:nvSpPr>
          <p:cNvPr id="9" name="TextBox 8">
            <a:extLst>
              <a:ext uri="{FF2B5EF4-FFF2-40B4-BE49-F238E27FC236}">
                <a16:creationId xmlns:a16="http://schemas.microsoft.com/office/drawing/2014/main" id="{6B932BE7-DB83-48BB-3B37-B3D12DD8A733}"/>
              </a:ext>
            </a:extLst>
          </p:cNvPr>
          <p:cNvSpPr txBox="1"/>
          <p:nvPr/>
        </p:nvSpPr>
        <p:spPr>
          <a:xfrm>
            <a:off x="7553324" y="4474459"/>
            <a:ext cx="5305425" cy="461665"/>
          </a:xfrm>
          <a:prstGeom prst="rect">
            <a:avLst/>
          </a:prstGeom>
          <a:noFill/>
        </p:spPr>
        <p:txBody>
          <a:bodyPr wrap="square" rtlCol="0">
            <a:spAutoFit/>
          </a:bodyPr>
          <a:lstStyle/>
          <a:p>
            <a:r>
              <a:rPr lang="en-US" sz="2400" dirty="0">
                <a:solidFill>
                  <a:schemeClr val="bg1">
                    <a:lumMod val="95000"/>
                  </a:schemeClr>
                </a:solidFill>
                <a:latin typeface="Abadi" panose="020B0604020104020204" pitchFamily="34" charset="0"/>
                <a:ea typeface="Batang" panose="02030600000101010101" pitchFamily="18" charset="-127"/>
              </a:rPr>
              <a:t>Helps to mitigate class imbalance</a:t>
            </a:r>
            <a:endParaRPr lang="en-SG" sz="2400" dirty="0"/>
          </a:p>
        </p:txBody>
      </p:sp>
      <p:sp>
        <p:nvSpPr>
          <p:cNvPr id="10" name="Arrow: Right 9">
            <a:extLst>
              <a:ext uri="{FF2B5EF4-FFF2-40B4-BE49-F238E27FC236}">
                <a16:creationId xmlns:a16="http://schemas.microsoft.com/office/drawing/2014/main" id="{A5DB6FF0-3E3C-2BB2-B882-0F03F0612BB1}"/>
              </a:ext>
            </a:extLst>
          </p:cNvPr>
          <p:cNvSpPr/>
          <p:nvPr/>
        </p:nvSpPr>
        <p:spPr>
          <a:xfrm rot="3073578">
            <a:off x="2800207" y="5260135"/>
            <a:ext cx="952084" cy="431632"/>
          </a:xfrm>
          <a:prstGeom prst="rightArrow">
            <a:avLst>
              <a:gd name="adj1" fmla="val 55986"/>
              <a:gd name="adj2" fmla="val 67959"/>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Arrow: Right 10">
            <a:extLst>
              <a:ext uri="{FF2B5EF4-FFF2-40B4-BE49-F238E27FC236}">
                <a16:creationId xmlns:a16="http://schemas.microsoft.com/office/drawing/2014/main" id="{907726D9-E619-C06C-D920-F8E7FAF0A523}"/>
              </a:ext>
            </a:extLst>
          </p:cNvPr>
          <p:cNvSpPr/>
          <p:nvPr/>
        </p:nvSpPr>
        <p:spPr>
          <a:xfrm rot="18221707">
            <a:off x="8436040" y="5281303"/>
            <a:ext cx="912733" cy="456370"/>
          </a:xfrm>
          <a:prstGeom prst="rightArrow">
            <a:avLst>
              <a:gd name="adj1" fmla="val 55986"/>
              <a:gd name="adj2" fmla="val 67959"/>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Connector 12">
            <a:extLst>
              <a:ext uri="{FF2B5EF4-FFF2-40B4-BE49-F238E27FC236}">
                <a16:creationId xmlns:a16="http://schemas.microsoft.com/office/drawing/2014/main" id="{02DB84C6-DBC2-9399-A3B4-0E5F65D686CB}"/>
              </a:ext>
            </a:extLst>
          </p:cNvPr>
          <p:cNvCxnSpPr/>
          <p:nvPr/>
        </p:nvCxnSpPr>
        <p:spPr>
          <a:xfrm>
            <a:off x="0" y="1762125"/>
            <a:ext cx="123729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477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Earth as a particle with gold and blue">
            <a:extLst>
              <a:ext uri="{FF2B5EF4-FFF2-40B4-BE49-F238E27FC236}">
                <a16:creationId xmlns:a16="http://schemas.microsoft.com/office/drawing/2014/main" id="{58635623-23BA-0A38-DBB0-D7D6303BF5A1}"/>
              </a:ext>
            </a:extLst>
          </p:cNvPr>
          <p:cNvPicPr>
            <a:picLocks noChangeAspect="1"/>
          </p:cNvPicPr>
          <p:nvPr/>
        </p:nvPicPr>
        <p:blipFill rotWithShape="1">
          <a:blip r:embed="rId2">
            <a:alphaModFix amt="50000"/>
          </a:blip>
          <a:srcRect t="1156" r="-1" b="14552"/>
          <a:stretch/>
        </p:blipFill>
        <p:spPr>
          <a:xfrm>
            <a:off x="20" y="10"/>
            <a:ext cx="12188930" cy="6857990"/>
          </a:xfrm>
          <a:prstGeom prst="rect">
            <a:avLst/>
          </a:prstGeom>
        </p:spPr>
      </p:pic>
      <p:sp>
        <p:nvSpPr>
          <p:cNvPr id="2" name="Title 1">
            <a:extLst>
              <a:ext uri="{FF2B5EF4-FFF2-40B4-BE49-F238E27FC236}">
                <a16:creationId xmlns:a16="http://schemas.microsoft.com/office/drawing/2014/main" id="{C6AD3BD5-79B1-F8B2-4DEA-ADBB2E768332}"/>
              </a:ext>
            </a:extLst>
          </p:cNvPr>
          <p:cNvSpPr>
            <a:spLocks noGrp="1"/>
          </p:cNvSpPr>
          <p:nvPr>
            <p:ph type="title"/>
          </p:nvPr>
        </p:nvSpPr>
        <p:spPr>
          <a:xfrm>
            <a:off x="-1307207" y="-1206854"/>
            <a:ext cx="15051781" cy="3063240"/>
          </a:xfrm>
        </p:spPr>
        <p:txBody>
          <a:bodyPr vert="horz" lIns="91440" tIns="45720" rIns="91440" bIns="45720" rtlCol="0" anchor="b">
            <a:normAutofit/>
          </a:bodyPr>
          <a:lstStyle/>
          <a:p>
            <a:pPr algn="ctr">
              <a:lnSpc>
                <a:spcPct val="90000"/>
              </a:lnSpc>
            </a:pPr>
            <a:r>
              <a:rPr lang="en-US" sz="10000" dirty="0"/>
              <a:t>One-Hot Encoding</a:t>
            </a:r>
          </a:p>
        </p:txBody>
      </p:sp>
      <p:sp>
        <p:nvSpPr>
          <p:cNvPr id="26"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CFC9DB-EC55-6F2B-4F14-E22A39A92B5A}"/>
              </a:ext>
            </a:extLst>
          </p:cNvPr>
          <p:cNvPicPr>
            <a:picLocks noChangeAspect="1"/>
          </p:cNvPicPr>
          <p:nvPr/>
        </p:nvPicPr>
        <p:blipFill>
          <a:blip r:embed="rId3"/>
          <a:stretch>
            <a:fillRect/>
          </a:stretch>
        </p:blipFill>
        <p:spPr>
          <a:xfrm>
            <a:off x="2109087" y="2013604"/>
            <a:ext cx="8712218" cy="2680684"/>
          </a:xfrm>
          <a:prstGeom prst="rect">
            <a:avLst/>
          </a:prstGeom>
        </p:spPr>
      </p:pic>
    </p:spTree>
    <p:extLst>
      <p:ext uri="{BB962C8B-B14F-4D97-AF65-F5344CB8AC3E}">
        <p14:creationId xmlns:p14="http://schemas.microsoft.com/office/powerpoint/2010/main" val="186529016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7D728-BDBF-C8DB-77DE-1C3D0F4AB7A9}"/>
              </a:ext>
            </a:extLst>
          </p:cNvPr>
          <p:cNvSpPr>
            <a:spLocks noGrp="1"/>
          </p:cNvSpPr>
          <p:nvPr>
            <p:ph type="title"/>
          </p:nvPr>
        </p:nvSpPr>
        <p:spPr>
          <a:xfrm>
            <a:off x="1266825" y="-66545"/>
            <a:ext cx="10925175" cy="1325563"/>
          </a:xfrm>
        </p:spPr>
        <p:txBody>
          <a:bodyPr>
            <a:normAutofit/>
          </a:bodyPr>
          <a:lstStyle/>
          <a:p>
            <a:r>
              <a:rPr lang="en-US" dirty="0">
                <a:solidFill>
                  <a:schemeClr val="bg1"/>
                </a:solidFill>
                <a:latin typeface="Ink Free" panose="03080402000500000000" pitchFamily="66" charset="0"/>
              </a:rPr>
              <a:t>			Standardization</a:t>
            </a:r>
            <a:endParaRPr lang="en-SG" dirty="0">
              <a:solidFill>
                <a:schemeClr val="bg1"/>
              </a:solidFill>
              <a:latin typeface="Ink Free" panose="03080402000500000000" pitchFamily="66" charset="0"/>
            </a:endParaRPr>
          </a:p>
        </p:txBody>
      </p:sp>
      <p:pic>
        <p:nvPicPr>
          <p:cNvPr id="5" name="Picture 4">
            <a:extLst>
              <a:ext uri="{FF2B5EF4-FFF2-40B4-BE49-F238E27FC236}">
                <a16:creationId xmlns:a16="http://schemas.microsoft.com/office/drawing/2014/main" id="{6158956B-51BF-AB45-404B-981035606B8A}"/>
              </a:ext>
            </a:extLst>
          </p:cNvPr>
          <p:cNvPicPr>
            <a:picLocks noChangeAspect="1"/>
          </p:cNvPicPr>
          <p:nvPr/>
        </p:nvPicPr>
        <p:blipFill>
          <a:blip r:embed="rId2"/>
          <a:stretch>
            <a:fillRect/>
          </a:stretch>
        </p:blipFill>
        <p:spPr>
          <a:xfrm>
            <a:off x="1223821" y="1784959"/>
            <a:ext cx="3037292" cy="1647893"/>
          </a:xfrm>
          <a:prstGeom prst="rect">
            <a:avLst/>
          </a:prstGeom>
        </p:spPr>
      </p:pic>
      <p:pic>
        <p:nvPicPr>
          <p:cNvPr id="7" name="Picture 6">
            <a:extLst>
              <a:ext uri="{FF2B5EF4-FFF2-40B4-BE49-F238E27FC236}">
                <a16:creationId xmlns:a16="http://schemas.microsoft.com/office/drawing/2014/main" id="{C2F551B5-4299-1F43-C154-0D6B0BCF86B2}"/>
              </a:ext>
            </a:extLst>
          </p:cNvPr>
          <p:cNvPicPr>
            <a:picLocks noChangeAspect="1"/>
          </p:cNvPicPr>
          <p:nvPr/>
        </p:nvPicPr>
        <p:blipFill>
          <a:blip r:embed="rId3"/>
          <a:stretch>
            <a:fillRect/>
          </a:stretch>
        </p:blipFill>
        <p:spPr>
          <a:xfrm>
            <a:off x="7456170" y="1819092"/>
            <a:ext cx="3276744" cy="1577691"/>
          </a:xfrm>
          <a:prstGeom prst="rect">
            <a:avLst/>
          </a:prstGeom>
        </p:spPr>
      </p:pic>
      <p:pic>
        <p:nvPicPr>
          <p:cNvPr id="9" name="Picture 8">
            <a:extLst>
              <a:ext uri="{FF2B5EF4-FFF2-40B4-BE49-F238E27FC236}">
                <a16:creationId xmlns:a16="http://schemas.microsoft.com/office/drawing/2014/main" id="{F74E6A52-F50E-4B97-AB18-9A6D52749AFE}"/>
              </a:ext>
            </a:extLst>
          </p:cNvPr>
          <p:cNvPicPr>
            <a:picLocks noChangeAspect="1"/>
          </p:cNvPicPr>
          <p:nvPr/>
        </p:nvPicPr>
        <p:blipFill>
          <a:blip r:embed="rId4"/>
          <a:stretch>
            <a:fillRect/>
          </a:stretch>
        </p:blipFill>
        <p:spPr>
          <a:xfrm>
            <a:off x="3166697" y="3743122"/>
            <a:ext cx="5229955" cy="1428949"/>
          </a:xfrm>
          <a:prstGeom prst="rect">
            <a:avLst/>
          </a:prstGeom>
        </p:spPr>
      </p:pic>
      <p:sp>
        <p:nvSpPr>
          <p:cNvPr id="12" name="TextBox 11">
            <a:extLst>
              <a:ext uri="{FF2B5EF4-FFF2-40B4-BE49-F238E27FC236}">
                <a16:creationId xmlns:a16="http://schemas.microsoft.com/office/drawing/2014/main" id="{BE7068B6-1D69-13F7-7E31-60517FB5FEE5}"/>
              </a:ext>
            </a:extLst>
          </p:cNvPr>
          <p:cNvSpPr txBox="1"/>
          <p:nvPr/>
        </p:nvSpPr>
        <p:spPr>
          <a:xfrm>
            <a:off x="2025894" y="1316021"/>
            <a:ext cx="1433147" cy="461665"/>
          </a:xfrm>
          <a:prstGeom prst="rect">
            <a:avLst/>
          </a:prstGeom>
          <a:noFill/>
        </p:spPr>
        <p:txBody>
          <a:bodyPr wrap="square" rtlCol="0">
            <a:spAutoFit/>
          </a:bodyPr>
          <a:lstStyle/>
          <a:p>
            <a:r>
              <a:rPr lang="en-US" sz="2400" dirty="0">
                <a:solidFill>
                  <a:schemeClr val="bg1"/>
                </a:solidFill>
                <a:latin typeface="Abadi" panose="020B0604020104020204" pitchFamily="34" charset="0"/>
              </a:rPr>
              <a:t>Before</a:t>
            </a:r>
            <a:endParaRPr lang="en-SG" sz="2400" dirty="0">
              <a:solidFill>
                <a:schemeClr val="bg1"/>
              </a:solidFill>
              <a:latin typeface="Abadi" panose="020B0604020104020204" pitchFamily="34" charset="0"/>
            </a:endParaRPr>
          </a:p>
        </p:txBody>
      </p:sp>
      <p:sp>
        <p:nvSpPr>
          <p:cNvPr id="13" name="TextBox 12">
            <a:extLst>
              <a:ext uri="{FF2B5EF4-FFF2-40B4-BE49-F238E27FC236}">
                <a16:creationId xmlns:a16="http://schemas.microsoft.com/office/drawing/2014/main" id="{14C27409-64E8-91A2-6D1F-B189187DC5E0}"/>
              </a:ext>
            </a:extLst>
          </p:cNvPr>
          <p:cNvSpPr txBox="1"/>
          <p:nvPr/>
        </p:nvSpPr>
        <p:spPr>
          <a:xfrm>
            <a:off x="8558577" y="1281724"/>
            <a:ext cx="1071930" cy="800219"/>
          </a:xfrm>
          <a:prstGeom prst="rect">
            <a:avLst/>
          </a:prstGeom>
          <a:noFill/>
        </p:spPr>
        <p:txBody>
          <a:bodyPr wrap="square" rtlCol="0">
            <a:spAutoFit/>
          </a:bodyPr>
          <a:lstStyle/>
          <a:p>
            <a:r>
              <a:rPr lang="en-US" sz="2800" dirty="0">
                <a:solidFill>
                  <a:schemeClr val="bg1"/>
                </a:solidFill>
                <a:latin typeface="Abadi" panose="020B0604020104020204" pitchFamily="34" charset="0"/>
              </a:rPr>
              <a:t>After</a:t>
            </a:r>
            <a:endParaRPr lang="en-SG" sz="2800" dirty="0">
              <a:solidFill>
                <a:schemeClr val="bg1"/>
              </a:solidFill>
              <a:latin typeface="Abadi" panose="020B0604020104020204" pitchFamily="34" charset="0"/>
            </a:endParaRPr>
          </a:p>
          <a:p>
            <a:endParaRPr lang="en-SG" dirty="0"/>
          </a:p>
        </p:txBody>
      </p:sp>
      <p:cxnSp>
        <p:nvCxnSpPr>
          <p:cNvPr id="15" name="Straight Connector 14">
            <a:extLst>
              <a:ext uri="{FF2B5EF4-FFF2-40B4-BE49-F238E27FC236}">
                <a16:creationId xmlns:a16="http://schemas.microsoft.com/office/drawing/2014/main" id="{B53BD0B5-BFF6-C71B-56A4-74DF5595E5CF}"/>
              </a:ext>
            </a:extLst>
          </p:cNvPr>
          <p:cNvCxnSpPr/>
          <p:nvPr/>
        </p:nvCxnSpPr>
        <p:spPr>
          <a:xfrm>
            <a:off x="0" y="1259018"/>
            <a:ext cx="12382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B6ABB8A-D86F-2205-2D07-D1925992C56C}"/>
              </a:ext>
            </a:extLst>
          </p:cNvPr>
          <p:cNvSpPr txBox="1"/>
          <p:nvPr/>
        </p:nvSpPr>
        <p:spPr>
          <a:xfrm>
            <a:off x="4261113" y="5629280"/>
            <a:ext cx="6196012" cy="830997"/>
          </a:xfrm>
          <a:prstGeom prst="rect">
            <a:avLst/>
          </a:prstGeom>
          <a:noFill/>
        </p:spPr>
        <p:txBody>
          <a:bodyPr wrap="square">
            <a:spAutoFit/>
          </a:bodyPr>
          <a:lstStyle/>
          <a:p>
            <a:r>
              <a:rPr lang="en-US" sz="4800" dirty="0">
                <a:solidFill>
                  <a:schemeClr val="bg1"/>
                </a:solidFill>
                <a:latin typeface="Ink Free" panose="03080402000500000000" pitchFamily="66" charset="0"/>
              </a:rPr>
              <a:t>Normalization</a:t>
            </a:r>
            <a:endParaRPr lang="en-SG" sz="4800" dirty="0">
              <a:solidFill>
                <a:schemeClr val="bg1"/>
              </a:solidFill>
              <a:latin typeface="Ink Free" panose="03080402000500000000" pitchFamily="66" charset="0"/>
            </a:endParaRPr>
          </a:p>
        </p:txBody>
      </p:sp>
      <p:cxnSp>
        <p:nvCxnSpPr>
          <p:cNvPr id="19" name="Straight Connector 18">
            <a:extLst>
              <a:ext uri="{FF2B5EF4-FFF2-40B4-BE49-F238E27FC236}">
                <a16:creationId xmlns:a16="http://schemas.microsoft.com/office/drawing/2014/main" id="{1C412157-DF1E-6B00-6359-78540113B61F}"/>
              </a:ext>
            </a:extLst>
          </p:cNvPr>
          <p:cNvCxnSpPr/>
          <p:nvPr/>
        </p:nvCxnSpPr>
        <p:spPr>
          <a:xfrm>
            <a:off x="-180975" y="5400675"/>
            <a:ext cx="123729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793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Microchips on a circuit board">
            <a:extLst>
              <a:ext uri="{FF2B5EF4-FFF2-40B4-BE49-F238E27FC236}">
                <a16:creationId xmlns:a16="http://schemas.microsoft.com/office/drawing/2014/main" id="{BFC2623F-A2A6-6E86-F491-8406DFB1BEEE}"/>
              </a:ext>
            </a:extLst>
          </p:cNvPr>
          <p:cNvPicPr>
            <a:picLocks noChangeAspect="1"/>
          </p:cNvPicPr>
          <p:nvPr/>
        </p:nvPicPr>
        <p:blipFill rotWithShape="1">
          <a:blip r:embed="rId2"/>
          <a:srcRect t="20941" r="-1" b="4039"/>
          <a:stretch/>
        </p:blipFill>
        <p:spPr>
          <a:xfrm>
            <a:off x="-3047" y="-2"/>
            <a:ext cx="12188952" cy="6858000"/>
          </a:xfrm>
          <a:prstGeom prst="rect">
            <a:avLst/>
          </a:prstGeom>
        </p:spPr>
      </p:pic>
      <p:sp>
        <p:nvSpPr>
          <p:cNvPr id="17" name="Rectangle 16">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F9909DE-81E7-BDF7-25AC-45BE82015AD0}"/>
              </a:ext>
            </a:extLst>
          </p:cNvPr>
          <p:cNvSpPr/>
          <p:nvPr/>
        </p:nvSpPr>
        <p:spPr>
          <a:xfrm>
            <a:off x="-6094" y="-4"/>
            <a:ext cx="12188952" cy="6858000"/>
          </a:xfrm>
          <a:prstGeom prst="rect">
            <a:avLst/>
          </a:prstGeom>
          <a:solidFill>
            <a:schemeClr val="tx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6CF70439-B866-CF33-7B26-72433A4E816D}"/>
              </a:ext>
            </a:extLst>
          </p:cNvPr>
          <p:cNvPicPr>
            <a:picLocks noChangeAspect="1"/>
          </p:cNvPicPr>
          <p:nvPr/>
        </p:nvPicPr>
        <p:blipFill>
          <a:blip r:embed="rId3"/>
          <a:stretch>
            <a:fillRect/>
          </a:stretch>
        </p:blipFill>
        <p:spPr>
          <a:xfrm>
            <a:off x="558212" y="1683008"/>
            <a:ext cx="10795588" cy="3727192"/>
          </a:xfrm>
          <a:prstGeom prst="rect">
            <a:avLst/>
          </a:prstGeom>
        </p:spPr>
      </p:pic>
    </p:spTree>
    <p:extLst>
      <p:ext uri="{BB962C8B-B14F-4D97-AF65-F5344CB8AC3E}">
        <p14:creationId xmlns:p14="http://schemas.microsoft.com/office/powerpoint/2010/main" val="989253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82CB0-5088-A841-CC9F-FFF7203C5278}"/>
              </a:ext>
            </a:extLst>
          </p:cNvPr>
          <p:cNvSpPr>
            <a:spLocks noGrp="1"/>
          </p:cNvSpPr>
          <p:nvPr>
            <p:ph type="title"/>
          </p:nvPr>
        </p:nvSpPr>
        <p:spPr>
          <a:xfrm>
            <a:off x="2524125" y="346075"/>
            <a:ext cx="10515600" cy="1325563"/>
          </a:xfrm>
        </p:spPr>
        <p:txBody>
          <a:bodyPr/>
          <a:lstStyle/>
          <a:p>
            <a:r>
              <a:rPr lang="en-US" dirty="0">
                <a:solidFill>
                  <a:schemeClr val="bg1"/>
                </a:solidFill>
              </a:rPr>
              <a:t>DATA AUGMENTATION</a:t>
            </a:r>
            <a:endParaRPr lang="en-SG" dirty="0">
              <a:solidFill>
                <a:schemeClr val="bg1"/>
              </a:solidFill>
            </a:endParaRPr>
          </a:p>
        </p:txBody>
      </p:sp>
      <p:pic>
        <p:nvPicPr>
          <p:cNvPr id="5" name="Content Placeholder 4">
            <a:extLst>
              <a:ext uri="{FF2B5EF4-FFF2-40B4-BE49-F238E27FC236}">
                <a16:creationId xmlns:a16="http://schemas.microsoft.com/office/drawing/2014/main" id="{BE614441-8BAB-6902-FFF8-6399D57F5DE6}"/>
              </a:ext>
            </a:extLst>
          </p:cNvPr>
          <p:cNvPicPr>
            <a:picLocks noGrp="1" noChangeAspect="1"/>
          </p:cNvPicPr>
          <p:nvPr>
            <p:ph idx="1"/>
          </p:nvPr>
        </p:nvPicPr>
        <p:blipFill>
          <a:blip r:embed="rId2"/>
          <a:stretch>
            <a:fillRect/>
          </a:stretch>
        </p:blipFill>
        <p:spPr>
          <a:xfrm>
            <a:off x="5566041" y="2026559"/>
            <a:ext cx="6206377" cy="4252912"/>
          </a:xfrm>
        </p:spPr>
      </p:pic>
      <p:pic>
        <p:nvPicPr>
          <p:cNvPr id="7" name="Picture 6">
            <a:extLst>
              <a:ext uri="{FF2B5EF4-FFF2-40B4-BE49-F238E27FC236}">
                <a16:creationId xmlns:a16="http://schemas.microsoft.com/office/drawing/2014/main" id="{3281163E-FE50-6046-A097-7598993D8031}"/>
              </a:ext>
            </a:extLst>
          </p:cNvPr>
          <p:cNvPicPr>
            <a:picLocks noChangeAspect="1"/>
          </p:cNvPicPr>
          <p:nvPr/>
        </p:nvPicPr>
        <p:blipFill>
          <a:blip r:embed="rId3"/>
          <a:stretch>
            <a:fillRect/>
          </a:stretch>
        </p:blipFill>
        <p:spPr>
          <a:xfrm>
            <a:off x="571127" y="2014491"/>
            <a:ext cx="4332878" cy="1071655"/>
          </a:xfrm>
          <a:prstGeom prst="rect">
            <a:avLst/>
          </a:prstGeom>
        </p:spPr>
      </p:pic>
      <p:sp>
        <p:nvSpPr>
          <p:cNvPr id="8" name="TextBox 7">
            <a:extLst>
              <a:ext uri="{FF2B5EF4-FFF2-40B4-BE49-F238E27FC236}">
                <a16:creationId xmlns:a16="http://schemas.microsoft.com/office/drawing/2014/main" id="{1503EE6C-4511-526B-0006-BF333702B95A}"/>
              </a:ext>
            </a:extLst>
          </p:cNvPr>
          <p:cNvSpPr txBox="1"/>
          <p:nvPr/>
        </p:nvSpPr>
        <p:spPr>
          <a:xfrm>
            <a:off x="1135514" y="3238592"/>
            <a:ext cx="2725520" cy="461665"/>
          </a:xfrm>
          <a:prstGeom prst="rect">
            <a:avLst/>
          </a:prstGeom>
          <a:noFill/>
        </p:spPr>
        <p:txBody>
          <a:bodyPr wrap="square" rtlCol="0">
            <a:spAutoFit/>
          </a:bodyPr>
          <a:lstStyle/>
          <a:p>
            <a:r>
              <a:rPr lang="en-US" sz="2400" dirty="0">
                <a:solidFill>
                  <a:schemeClr val="bg1"/>
                </a:solidFill>
                <a:latin typeface="Abadi" panose="020B0604020104020204" pitchFamily="34" charset="0"/>
              </a:rPr>
              <a:t>Data Augmentation</a:t>
            </a:r>
            <a:endParaRPr lang="en-SG" sz="2400" dirty="0">
              <a:solidFill>
                <a:schemeClr val="bg1"/>
              </a:solidFill>
              <a:latin typeface="Abadi" panose="020B0604020104020204" pitchFamily="34" charset="0"/>
            </a:endParaRPr>
          </a:p>
        </p:txBody>
      </p:sp>
      <p:sp>
        <p:nvSpPr>
          <p:cNvPr id="14" name="TextBox 13">
            <a:extLst>
              <a:ext uri="{FF2B5EF4-FFF2-40B4-BE49-F238E27FC236}">
                <a16:creationId xmlns:a16="http://schemas.microsoft.com/office/drawing/2014/main" id="{F04E9539-E234-2EFE-0B6F-139D199952E1}"/>
              </a:ext>
            </a:extLst>
          </p:cNvPr>
          <p:cNvSpPr txBox="1"/>
          <p:nvPr/>
        </p:nvSpPr>
        <p:spPr>
          <a:xfrm>
            <a:off x="3338544" y="5135165"/>
            <a:ext cx="1781175" cy="923330"/>
          </a:xfrm>
          <a:prstGeom prst="rect">
            <a:avLst/>
          </a:prstGeom>
          <a:noFill/>
        </p:spPr>
        <p:txBody>
          <a:bodyPr wrap="square" rtlCol="0">
            <a:spAutoFit/>
          </a:bodyPr>
          <a:lstStyle/>
          <a:p>
            <a:r>
              <a:rPr lang="en-US" sz="1800" dirty="0">
                <a:solidFill>
                  <a:schemeClr val="bg1"/>
                </a:solidFill>
                <a:latin typeface="Abadi" panose="020B0604020104020204" pitchFamily="34" charset="0"/>
              </a:rPr>
              <a:t>Append this new array to current </a:t>
            </a:r>
            <a:r>
              <a:rPr lang="en-US" sz="1800" dirty="0" err="1">
                <a:solidFill>
                  <a:schemeClr val="bg1"/>
                </a:solidFill>
                <a:latin typeface="Abadi" panose="020B0604020104020204" pitchFamily="34" charset="0"/>
              </a:rPr>
              <a:t>X_train</a:t>
            </a:r>
            <a:endParaRPr lang="en-SG" dirty="0">
              <a:solidFill>
                <a:schemeClr val="bg1"/>
              </a:solidFill>
            </a:endParaRPr>
          </a:p>
        </p:txBody>
      </p:sp>
      <p:sp>
        <p:nvSpPr>
          <p:cNvPr id="15" name="TextBox 14">
            <a:extLst>
              <a:ext uri="{FF2B5EF4-FFF2-40B4-BE49-F238E27FC236}">
                <a16:creationId xmlns:a16="http://schemas.microsoft.com/office/drawing/2014/main" id="{E5022A6A-1916-BD7B-2584-505B06668354}"/>
              </a:ext>
            </a:extLst>
          </p:cNvPr>
          <p:cNvSpPr txBox="1"/>
          <p:nvPr/>
        </p:nvSpPr>
        <p:spPr>
          <a:xfrm>
            <a:off x="3658332" y="3891676"/>
            <a:ext cx="1781175" cy="646331"/>
          </a:xfrm>
          <a:prstGeom prst="rect">
            <a:avLst/>
          </a:prstGeom>
          <a:noFill/>
        </p:spPr>
        <p:txBody>
          <a:bodyPr wrap="square" rtlCol="0">
            <a:spAutoFit/>
          </a:bodyPr>
          <a:lstStyle/>
          <a:p>
            <a:r>
              <a:rPr lang="en-US" sz="1800" dirty="0">
                <a:solidFill>
                  <a:schemeClr val="bg1"/>
                </a:solidFill>
                <a:latin typeface="Abadi" panose="020B0604020104020204" pitchFamily="34" charset="0"/>
              </a:rPr>
              <a:t>Create New Array of Data</a:t>
            </a:r>
            <a:endParaRPr lang="en-SG" dirty="0">
              <a:solidFill>
                <a:schemeClr val="bg1"/>
              </a:solidFill>
            </a:endParaRPr>
          </a:p>
        </p:txBody>
      </p:sp>
      <p:sp>
        <p:nvSpPr>
          <p:cNvPr id="16" name="TextBox 15">
            <a:extLst>
              <a:ext uri="{FF2B5EF4-FFF2-40B4-BE49-F238E27FC236}">
                <a16:creationId xmlns:a16="http://schemas.microsoft.com/office/drawing/2014/main" id="{48F56FDE-CBC0-8EF4-FA04-01CE1845C92B}"/>
              </a:ext>
            </a:extLst>
          </p:cNvPr>
          <p:cNvSpPr txBox="1"/>
          <p:nvPr/>
        </p:nvSpPr>
        <p:spPr>
          <a:xfrm>
            <a:off x="2971800" y="6362700"/>
            <a:ext cx="1781175" cy="381000"/>
          </a:xfrm>
          <a:prstGeom prst="rect">
            <a:avLst/>
          </a:prstGeom>
          <a:noFill/>
        </p:spPr>
        <p:txBody>
          <a:bodyPr wrap="square" rtlCol="0">
            <a:spAutoFit/>
          </a:bodyPr>
          <a:lstStyle/>
          <a:p>
            <a:endParaRPr lang="en-SG" dirty="0"/>
          </a:p>
        </p:txBody>
      </p:sp>
      <p:sp>
        <p:nvSpPr>
          <p:cNvPr id="17" name="TextBox 16">
            <a:extLst>
              <a:ext uri="{FF2B5EF4-FFF2-40B4-BE49-F238E27FC236}">
                <a16:creationId xmlns:a16="http://schemas.microsoft.com/office/drawing/2014/main" id="{E667A4A2-8107-63C4-637C-9B51B69DEE24}"/>
              </a:ext>
            </a:extLst>
          </p:cNvPr>
          <p:cNvSpPr txBox="1"/>
          <p:nvPr/>
        </p:nvSpPr>
        <p:spPr>
          <a:xfrm>
            <a:off x="3124200" y="6515100"/>
            <a:ext cx="1781175" cy="381000"/>
          </a:xfrm>
          <a:prstGeom prst="rect">
            <a:avLst/>
          </a:prstGeom>
          <a:noFill/>
        </p:spPr>
        <p:txBody>
          <a:bodyPr wrap="square" rtlCol="0">
            <a:spAutoFit/>
          </a:bodyPr>
          <a:lstStyle/>
          <a:p>
            <a:endParaRPr lang="en-SG" dirty="0"/>
          </a:p>
        </p:txBody>
      </p:sp>
      <p:sp>
        <p:nvSpPr>
          <p:cNvPr id="18" name="TextBox 17">
            <a:extLst>
              <a:ext uri="{FF2B5EF4-FFF2-40B4-BE49-F238E27FC236}">
                <a16:creationId xmlns:a16="http://schemas.microsoft.com/office/drawing/2014/main" id="{49051E58-6054-9779-61C7-526756B0771B}"/>
              </a:ext>
            </a:extLst>
          </p:cNvPr>
          <p:cNvSpPr txBox="1"/>
          <p:nvPr/>
        </p:nvSpPr>
        <p:spPr>
          <a:xfrm>
            <a:off x="461946" y="5412164"/>
            <a:ext cx="2062179" cy="646331"/>
          </a:xfrm>
          <a:prstGeom prst="rect">
            <a:avLst/>
          </a:prstGeom>
          <a:noFill/>
        </p:spPr>
        <p:txBody>
          <a:bodyPr wrap="square" rtlCol="0">
            <a:spAutoFit/>
          </a:bodyPr>
          <a:lstStyle/>
          <a:p>
            <a:r>
              <a:rPr lang="en-US" sz="1800" dirty="0">
                <a:solidFill>
                  <a:schemeClr val="bg1"/>
                </a:solidFill>
                <a:latin typeface="Abadi" panose="020B0604020104020204" pitchFamily="34" charset="0"/>
              </a:rPr>
              <a:t>Larger variance of data to train on</a:t>
            </a:r>
            <a:endParaRPr lang="en-SG" dirty="0">
              <a:solidFill>
                <a:schemeClr val="bg1"/>
              </a:solidFill>
            </a:endParaRPr>
          </a:p>
        </p:txBody>
      </p:sp>
      <p:sp>
        <p:nvSpPr>
          <p:cNvPr id="19" name="TextBox 18">
            <a:extLst>
              <a:ext uri="{FF2B5EF4-FFF2-40B4-BE49-F238E27FC236}">
                <a16:creationId xmlns:a16="http://schemas.microsoft.com/office/drawing/2014/main" id="{7B48CF06-2F4A-6AD5-744C-EBAF91590FE1}"/>
              </a:ext>
            </a:extLst>
          </p:cNvPr>
          <p:cNvSpPr txBox="1"/>
          <p:nvPr/>
        </p:nvSpPr>
        <p:spPr>
          <a:xfrm>
            <a:off x="221488" y="4265933"/>
            <a:ext cx="1781175" cy="646331"/>
          </a:xfrm>
          <a:prstGeom prst="rect">
            <a:avLst/>
          </a:prstGeom>
          <a:noFill/>
        </p:spPr>
        <p:txBody>
          <a:bodyPr wrap="square" rtlCol="0">
            <a:spAutoFit/>
          </a:bodyPr>
          <a:lstStyle/>
          <a:p>
            <a:r>
              <a:rPr lang="en-US" sz="1800" dirty="0">
                <a:solidFill>
                  <a:schemeClr val="bg1"/>
                </a:solidFill>
                <a:latin typeface="Abadi" panose="020B0604020104020204" pitchFamily="34" charset="0"/>
              </a:rPr>
              <a:t>Improve Model generalization</a:t>
            </a:r>
            <a:endParaRPr lang="en-SG" dirty="0">
              <a:solidFill>
                <a:schemeClr val="bg1"/>
              </a:solidFill>
            </a:endParaRPr>
          </a:p>
        </p:txBody>
      </p:sp>
      <p:cxnSp>
        <p:nvCxnSpPr>
          <p:cNvPr id="21" name="Connector: Curved 20">
            <a:extLst>
              <a:ext uri="{FF2B5EF4-FFF2-40B4-BE49-F238E27FC236}">
                <a16:creationId xmlns:a16="http://schemas.microsoft.com/office/drawing/2014/main" id="{F262503D-F710-045A-95B2-3451D9DA40DC}"/>
              </a:ext>
            </a:extLst>
          </p:cNvPr>
          <p:cNvCxnSpPr>
            <a:endCxn id="15" idx="0"/>
          </p:cNvCxnSpPr>
          <p:nvPr/>
        </p:nvCxnSpPr>
        <p:spPr>
          <a:xfrm rot="16200000" flipH="1">
            <a:off x="4095759" y="3438515"/>
            <a:ext cx="462676" cy="443645"/>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Curved 22">
            <a:extLst>
              <a:ext uri="{FF2B5EF4-FFF2-40B4-BE49-F238E27FC236}">
                <a16:creationId xmlns:a16="http://schemas.microsoft.com/office/drawing/2014/main" id="{1613D957-9212-ECF1-5A63-5EE744200F30}"/>
              </a:ext>
            </a:extLst>
          </p:cNvPr>
          <p:cNvCxnSpPr>
            <a:stCxn id="15" idx="2"/>
            <a:endCxn id="14" idx="0"/>
          </p:cNvCxnSpPr>
          <p:nvPr/>
        </p:nvCxnSpPr>
        <p:spPr>
          <a:xfrm rot="5400000">
            <a:off x="4090447" y="4676692"/>
            <a:ext cx="597158" cy="319788"/>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5" name="Connector: Curved 24">
            <a:extLst>
              <a:ext uri="{FF2B5EF4-FFF2-40B4-BE49-F238E27FC236}">
                <a16:creationId xmlns:a16="http://schemas.microsoft.com/office/drawing/2014/main" id="{0D64C97B-1004-2D36-FF36-BBA6F0752C03}"/>
              </a:ext>
            </a:extLst>
          </p:cNvPr>
          <p:cNvCxnSpPr>
            <a:endCxn id="18" idx="3"/>
          </p:cNvCxnSpPr>
          <p:nvPr/>
        </p:nvCxnSpPr>
        <p:spPr>
          <a:xfrm rot="10800000">
            <a:off x="2524126" y="5735331"/>
            <a:ext cx="814419" cy="84445"/>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Curved 26">
            <a:extLst>
              <a:ext uri="{FF2B5EF4-FFF2-40B4-BE49-F238E27FC236}">
                <a16:creationId xmlns:a16="http://schemas.microsoft.com/office/drawing/2014/main" id="{E34FBBDA-DA89-6E19-AA9E-F15245E1D951}"/>
              </a:ext>
            </a:extLst>
          </p:cNvPr>
          <p:cNvCxnSpPr>
            <a:endCxn id="19" idx="2"/>
          </p:cNvCxnSpPr>
          <p:nvPr/>
        </p:nvCxnSpPr>
        <p:spPr>
          <a:xfrm rot="16200000" flipV="1">
            <a:off x="949883" y="5074458"/>
            <a:ext cx="499899" cy="175512"/>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Connector: Curved 28">
            <a:extLst>
              <a:ext uri="{FF2B5EF4-FFF2-40B4-BE49-F238E27FC236}">
                <a16:creationId xmlns:a16="http://schemas.microsoft.com/office/drawing/2014/main" id="{9351B212-88F4-0464-31FA-3A626A03AA44}"/>
              </a:ext>
            </a:extLst>
          </p:cNvPr>
          <p:cNvCxnSpPr>
            <a:cxnSpLocks/>
            <a:endCxn id="8" idx="1"/>
          </p:cNvCxnSpPr>
          <p:nvPr/>
        </p:nvCxnSpPr>
        <p:spPr>
          <a:xfrm rot="5400000" flipH="1" flipV="1">
            <a:off x="694485" y="3554279"/>
            <a:ext cx="525882" cy="356175"/>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55112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de Stock Photos, Images and Backgrounds for Free Download">
            <a:extLst>
              <a:ext uri="{FF2B5EF4-FFF2-40B4-BE49-F238E27FC236}">
                <a16:creationId xmlns:a16="http://schemas.microsoft.com/office/drawing/2014/main" id="{24ACD1D9-4099-8070-8BD5-11699799D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 y="9"/>
            <a:ext cx="12192000" cy="6857991"/>
          </a:xfrm>
          <a:prstGeom prst="rect">
            <a:avLst/>
          </a:prstGeom>
          <a:solidFill>
            <a:schemeClr val="tx1"/>
          </a:solidFill>
        </p:spPr>
      </p:pic>
      <p:sp>
        <p:nvSpPr>
          <p:cNvPr id="15" name="Rectangle 14">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60A6751-21FB-55AB-0390-F5D796E33A0E}"/>
              </a:ext>
            </a:extLst>
          </p:cNvPr>
          <p:cNvSpPr/>
          <p:nvPr/>
        </p:nvSpPr>
        <p:spPr>
          <a:xfrm>
            <a:off x="0" y="0"/>
            <a:ext cx="12195050" cy="6858013"/>
          </a:xfrm>
          <a:prstGeom prst="rect">
            <a:avLst/>
          </a:prstGeom>
          <a:solidFill>
            <a:schemeClr val="tx1">
              <a:alpha val="76000"/>
            </a:schemeClr>
          </a:solidFill>
          <a:ln>
            <a:solidFill>
              <a:schemeClr val="accent1">
                <a:shade val="15000"/>
                <a:alpha val="9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A24A42C3-10B1-2535-ECBD-5589BADA4866}"/>
              </a:ext>
            </a:extLst>
          </p:cNvPr>
          <p:cNvSpPr>
            <a:spLocks noGrp="1"/>
          </p:cNvSpPr>
          <p:nvPr>
            <p:ph type="title"/>
          </p:nvPr>
        </p:nvSpPr>
        <p:spPr>
          <a:xfrm>
            <a:off x="994448" y="457290"/>
            <a:ext cx="10827275" cy="3569242"/>
          </a:xfrm>
        </p:spPr>
        <p:txBody>
          <a:bodyPr vert="horz" lIns="91440" tIns="45720" rIns="91440" bIns="45720" rtlCol="0" anchor="t">
            <a:normAutofit/>
          </a:bodyPr>
          <a:lstStyle/>
          <a:p>
            <a:pPr>
              <a:lnSpc>
                <a:spcPct val="90000"/>
              </a:lnSpc>
            </a:pPr>
            <a:r>
              <a:rPr lang="en-US" sz="4100" dirty="0">
                <a:solidFill>
                  <a:schemeClr val="bg1">
                    <a:lumMod val="95000"/>
                  </a:schemeClr>
                </a:solidFill>
              </a:rPr>
              <a:t>MODEL BUILDING (EARLY_STOPPING)</a:t>
            </a:r>
          </a:p>
        </p:txBody>
      </p:sp>
      <p:pic>
        <p:nvPicPr>
          <p:cNvPr id="7" name="Picture 6">
            <a:extLst>
              <a:ext uri="{FF2B5EF4-FFF2-40B4-BE49-F238E27FC236}">
                <a16:creationId xmlns:a16="http://schemas.microsoft.com/office/drawing/2014/main" id="{0DAB8CC6-409A-9D22-B5AE-6A0EC36B2454}"/>
              </a:ext>
            </a:extLst>
          </p:cNvPr>
          <p:cNvPicPr>
            <a:picLocks noChangeAspect="1"/>
          </p:cNvPicPr>
          <p:nvPr/>
        </p:nvPicPr>
        <p:blipFill>
          <a:blip r:embed="rId3"/>
          <a:stretch>
            <a:fillRect/>
          </a:stretch>
        </p:blipFill>
        <p:spPr>
          <a:xfrm>
            <a:off x="789966" y="2512291"/>
            <a:ext cx="10407586" cy="2559393"/>
          </a:xfrm>
          <a:prstGeom prst="rect">
            <a:avLst/>
          </a:prstGeom>
        </p:spPr>
      </p:pic>
      <p:sp>
        <p:nvSpPr>
          <p:cNvPr id="8" name="Arrow: Right 7">
            <a:extLst>
              <a:ext uri="{FF2B5EF4-FFF2-40B4-BE49-F238E27FC236}">
                <a16:creationId xmlns:a16="http://schemas.microsoft.com/office/drawing/2014/main" id="{D8A5D281-FDAB-E513-FD31-5D86992489FA}"/>
              </a:ext>
            </a:extLst>
          </p:cNvPr>
          <p:cNvSpPr/>
          <p:nvPr/>
        </p:nvSpPr>
        <p:spPr>
          <a:xfrm rot="7843097">
            <a:off x="6596124" y="2099603"/>
            <a:ext cx="2194270" cy="1135943"/>
          </a:xfrm>
          <a:prstGeom prst="rightArrow">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00813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D9457-9F85-74DB-D6C9-21F734380C13}"/>
              </a:ext>
            </a:extLst>
          </p:cNvPr>
          <p:cNvSpPr>
            <a:spLocks noGrp="1"/>
          </p:cNvSpPr>
          <p:nvPr>
            <p:ph type="title"/>
          </p:nvPr>
        </p:nvSpPr>
        <p:spPr/>
        <p:txBody>
          <a:bodyPr/>
          <a:lstStyle/>
          <a:p>
            <a:r>
              <a:rPr lang="en-SG" dirty="0">
                <a:solidFill>
                  <a:schemeClr val="bg1">
                    <a:lumMod val="95000"/>
                  </a:schemeClr>
                </a:solidFill>
              </a:rPr>
              <a:t>BASELINE MODEL</a:t>
            </a:r>
          </a:p>
        </p:txBody>
      </p:sp>
      <p:pic>
        <p:nvPicPr>
          <p:cNvPr id="5" name="Content Placeholder 4">
            <a:extLst>
              <a:ext uri="{FF2B5EF4-FFF2-40B4-BE49-F238E27FC236}">
                <a16:creationId xmlns:a16="http://schemas.microsoft.com/office/drawing/2014/main" id="{5A25575F-BB71-5D86-E9F7-56A8514F8A68}"/>
              </a:ext>
            </a:extLst>
          </p:cNvPr>
          <p:cNvPicPr>
            <a:picLocks noGrp="1" noChangeAspect="1"/>
          </p:cNvPicPr>
          <p:nvPr>
            <p:ph idx="1"/>
          </p:nvPr>
        </p:nvPicPr>
        <p:blipFill>
          <a:blip r:embed="rId2"/>
          <a:stretch>
            <a:fillRect/>
          </a:stretch>
        </p:blipFill>
        <p:spPr>
          <a:xfrm>
            <a:off x="214367" y="4755633"/>
            <a:ext cx="4413773" cy="1473543"/>
          </a:xfrm>
        </p:spPr>
      </p:pic>
      <p:pic>
        <p:nvPicPr>
          <p:cNvPr id="7" name="Picture 6">
            <a:extLst>
              <a:ext uri="{FF2B5EF4-FFF2-40B4-BE49-F238E27FC236}">
                <a16:creationId xmlns:a16="http://schemas.microsoft.com/office/drawing/2014/main" id="{AB0399C6-1EA2-1E81-7564-450348BA2844}"/>
              </a:ext>
            </a:extLst>
          </p:cNvPr>
          <p:cNvPicPr>
            <a:picLocks noChangeAspect="1"/>
          </p:cNvPicPr>
          <p:nvPr/>
        </p:nvPicPr>
        <p:blipFill>
          <a:blip r:embed="rId3"/>
          <a:stretch>
            <a:fillRect/>
          </a:stretch>
        </p:blipFill>
        <p:spPr>
          <a:xfrm>
            <a:off x="50722" y="2004770"/>
            <a:ext cx="4982632" cy="1596808"/>
          </a:xfrm>
          <a:prstGeom prst="rect">
            <a:avLst/>
          </a:prstGeom>
        </p:spPr>
      </p:pic>
      <p:pic>
        <p:nvPicPr>
          <p:cNvPr id="9" name="Picture 8">
            <a:extLst>
              <a:ext uri="{FF2B5EF4-FFF2-40B4-BE49-F238E27FC236}">
                <a16:creationId xmlns:a16="http://schemas.microsoft.com/office/drawing/2014/main" id="{A2876317-D5CB-B172-FB68-C2CDF2C30E4C}"/>
              </a:ext>
            </a:extLst>
          </p:cNvPr>
          <p:cNvPicPr>
            <a:picLocks noChangeAspect="1"/>
          </p:cNvPicPr>
          <p:nvPr/>
        </p:nvPicPr>
        <p:blipFill>
          <a:blip r:embed="rId4"/>
          <a:stretch>
            <a:fillRect/>
          </a:stretch>
        </p:blipFill>
        <p:spPr>
          <a:xfrm>
            <a:off x="5273124" y="2090076"/>
            <a:ext cx="3065498" cy="1828760"/>
          </a:xfrm>
          <a:prstGeom prst="rect">
            <a:avLst/>
          </a:prstGeom>
        </p:spPr>
      </p:pic>
      <p:pic>
        <p:nvPicPr>
          <p:cNvPr id="11" name="Picture 10">
            <a:extLst>
              <a:ext uri="{FF2B5EF4-FFF2-40B4-BE49-F238E27FC236}">
                <a16:creationId xmlns:a16="http://schemas.microsoft.com/office/drawing/2014/main" id="{C9DEB113-AD3A-BA71-D94F-07B305DFF55D}"/>
              </a:ext>
            </a:extLst>
          </p:cNvPr>
          <p:cNvPicPr>
            <a:picLocks noChangeAspect="1"/>
          </p:cNvPicPr>
          <p:nvPr/>
        </p:nvPicPr>
        <p:blipFill>
          <a:blip r:embed="rId5"/>
          <a:stretch>
            <a:fillRect/>
          </a:stretch>
        </p:blipFill>
        <p:spPr>
          <a:xfrm>
            <a:off x="8578392" y="2016269"/>
            <a:ext cx="3314601" cy="1977365"/>
          </a:xfrm>
          <a:prstGeom prst="rect">
            <a:avLst/>
          </a:prstGeom>
        </p:spPr>
      </p:pic>
      <p:pic>
        <p:nvPicPr>
          <p:cNvPr id="13" name="Picture 12">
            <a:extLst>
              <a:ext uri="{FF2B5EF4-FFF2-40B4-BE49-F238E27FC236}">
                <a16:creationId xmlns:a16="http://schemas.microsoft.com/office/drawing/2014/main" id="{44070672-F810-28FE-BA47-179B7B491307}"/>
              </a:ext>
            </a:extLst>
          </p:cNvPr>
          <p:cNvPicPr>
            <a:picLocks noChangeAspect="1"/>
          </p:cNvPicPr>
          <p:nvPr/>
        </p:nvPicPr>
        <p:blipFill>
          <a:blip r:embed="rId6"/>
          <a:stretch>
            <a:fillRect/>
          </a:stretch>
        </p:blipFill>
        <p:spPr>
          <a:xfrm>
            <a:off x="8207577" y="4423868"/>
            <a:ext cx="3685416" cy="1828760"/>
          </a:xfrm>
          <a:prstGeom prst="rect">
            <a:avLst/>
          </a:prstGeom>
        </p:spPr>
      </p:pic>
      <p:pic>
        <p:nvPicPr>
          <p:cNvPr id="15" name="Picture 14">
            <a:extLst>
              <a:ext uri="{FF2B5EF4-FFF2-40B4-BE49-F238E27FC236}">
                <a16:creationId xmlns:a16="http://schemas.microsoft.com/office/drawing/2014/main" id="{8E810481-F225-D24D-4DFD-0100F4E07332}"/>
              </a:ext>
            </a:extLst>
          </p:cNvPr>
          <p:cNvPicPr>
            <a:picLocks noChangeAspect="1"/>
          </p:cNvPicPr>
          <p:nvPr/>
        </p:nvPicPr>
        <p:blipFill>
          <a:blip r:embed="rId7"/>
          <a:stretch>
            <a:fillRect/>
          </a:stretch>
        </p:blipFill>
        <p:spPr>
          <a:xfrm>
            <a:off x="4808871" y="4632368"/>
            <a:ext cx="3217975" cy="1596808"/>
          </a:xfrm>
          <a:prstGeom prst="rect">
            <a:avLst/>
          </a:prstGeom>
        </p:spPr>
      </p:pic>
    </p:spTree>
    <p:extLst>
      <p:ext uri="{BB962C8B-B14F-4D97-AF65-F5344CB8AC3E}">
        <p14:creationId xmlns:p14="http://schemas.microsoft.com/office/powerpoint/2010/main" val="171186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22A1-A721-A0C4-546E-6C6209D02959}"/>
              </a:ext>
            </a:extLst>
          </p:cNvPr>
          <p:cNvSpPr>
            <a:spLocks noGrp="1"/>
          </p:cNvSpPr>
          <p:nvPr>
            <p:ph type="title"/>
          </p:nvPr>
        </p:nvSpPr>
        <p:spPr/>
        <p:txBody>
          <a:bodyPr/>
          <a:lstStyle/>
          <a:p>
            <a:r>
              <a:rPr lang="en-US" dirty="0">
                <a:solidFill>
                  <a:schemeClr val="bg1">
                    <a:lumMod val="95000"/>
                  </a:schemeClr>
                </a:solidFill>
              </a:rPr>
              <a:t>HYPERPARAMETER</a:t>
            </a:r>
            <a:r>
              <a:rPr lang="en-US" dirty="0"/>
              <a:t> </a:t>
            </a:r>
            <a:r>
              <a:rPr lang="en-US" dirty="0">
                <a:solidFill>
                  <a:schemeClr val="bg1">
                    <a:lumMod val="95000"/>
                  </a:schemeClr>
                </a:solidFill>
              </a:rPr>
              <a:t>TUNING</a:t>
            </a:r>
            <a:endParaRPr lang="en-SG" dirty="0">
              <a:solidFill>
                <a:schemeClr val="bg1">
                  <a:lumMod val="95000"/>
                </a:schemeClr>
              </a:solidFill>
            </a:endParaRPr>
          </a:p>
        </p:txBody>
      </p:sp>
      <p:pic>
        <p:nvPicPr>
          <p:cNvPr id="5" name="Content Placeholder 4">
            <a:extLst>
              <a:ext uri="{FF2B5EF4-FFF2-40B4-BE49-F238E27FC236}">
                <a16:creationId xmlns:a16="http://schemas.microsoft.com/office/drawing/2014/main" id="{851CDB72-9A5A-4127-AC48-87B8B4BD67A7}"/>
              </a:ext>
            </a:extLst>
          </p:cNvPr>
          <p:cNvPicPr>
            <a:picLocks noGrp="1" noChangeAspect="1"/>
          </p:cNvPicPr>
          <p:nvPr>
            <p:ph idx="1"/>
          </p:nvPr>
        </p:nvPicPr>
        <p:blipFill>
          <a:blip r:embed="rId2"/>
          <a:stretch>
            <a:fillRect/>
          </a:stretch>
        </p:blipFill>
        <p:spPr>
          <a:xfrm>
            <a:off x="995828" y="1928813"/>
            <a:ext cx="10200343" cy="4252912"/>
          </a:xfrm>
        </p:spPr>
      </p:pic>
    </p:spTree>
    <p:extLst>
      <p:ext uri="{BB962C8B-B14F-4D97-AF65-F5344CB8AC3E}">
        <p14:creationId xmlns:p14="http://schemas.microsoft.com/office/powerpoint/2010/main" val="1379933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A077A-FA52-B6EB-814F-1EEE05A01810}"/>
              </a:ext>
            </a:extLst>
          </p:cNvPr>
          <p:cNvSpPr>
            <a:spLocks noGrp="1"/>
          </p:cNvSpPr>
          <p:nvPr>
            <p:ph type="title"/>
          </p:nvPr>
        </p:nvSpPr>
        <p:spPr>
          <a:xfrm>
            <a:off x="3202709" y="-120344"/>
            <a:ext cx="10515600" cy="1325563"/>
          </a:xfrm>
        </p:spPr>
        <p:txBody>
          <a:bodyPr/>
          <a:lstStyle/>
          <a:p>
            <a:r>
              <a:rPr lang="en-US" dirty="0">
                <a:solidFill>
                  <a:schemeClr val="bg1">
                    <a:lumMod val="95000"/>
                  </a:schemeClr>
                </a:solidFill>
              </a:rPr>
              <a:t>MODEL IMPROVEMENT</a:t>
            </a:r>
            <a:endParaRPr lang="en-SG" dirty="0">
              <a:solidFill>
                <a:schemeClr val="bg1">
                  <a:lumMod val="95000"/>
                </a:schemeClr>
              </a:solidFill>
            </a:endParaRPr>
          </a:p>
        </p:txBody>
      </p:sp>
      <p:pic>
        <p:nvPicPr>
          <p:cNvPr id="5" name="Content Placeholder 4">
            <a:extLst>
              <a:ext uri="{FF2B5EF4-FFF2-40B4-BE49-F238E27FC236}">
                <a16:creationId xmlns:a16="http://schemas.microsoft.com/office/drawing/2014/main" id="{04940197-DC5E-609A-1D85-A2508B2AC5B8}"/>
              </a:ext>
            </a:extLst>
          </p:cNvPr>
          <p:cNvPicPr>
            <a:picLocks noGrp="1" noChangeAspect="1"/>
          </p:cNvPicPr>
          <p:nvPr>
            <p:ph idx="1"/>
          </p:nvPr>
        </p:nvPicPr>
        <p:blipFill>
          <a:blip r:embed="rId2"/>
          <a:stretch>
            <a:fillRect/>
          </a:stretch>
        </p:blipFill>
        <p:spPr>
          <a:xfrm>
            <a:off x="644499" y="3910853"/>
            <a:ext cx="4897296" cy="2611244"/>
          </a:xfrm>
        </p:spPr>
      </p:pic>
      <p:pic>
        <p:nvPicPr>
          <p:cNvPr id="7" name="Picture 6">
            <a:extLst>
              <a:ext uri="{FF2B5EF4-FFF2-40B4-BE49-F238E27FC236}">
                <a16:creationId xmlns:a16="http://schemas.microsoft.com/office/drawing/2014/main" id="{C0B569D8-17B3-A8E2-1E09-3978D4BE67A7}"/>
              </a:ext>
            </a:extLst>
          </p:cNvPr>
          <p:cNvPicPr>
            <a:picLocks noChangeAspect="1"/>
          </p:cNvPicPr>
          <p:nvPr/>
        </p:nvPicPr>
        <p:blipFill>
          <a:blip r:embed="rId3"/>
          <a:stretch>
            <a:fillRect/>
          </a:stretch>
        </p:blipFill>
        <p:spPr>
          <a:xfrm>
            <a:off x="2612316" y="1205219"/>
            <a:ext cx="7176119" cy="2369891"/>
          </a:xfrm>
          <a:prstGeom prst="rect">
            <a:avLst/>
          </a:prstGeom>
        </p:spPr>
      </p:pic>
    </p:spTree>
    <p:extLst>
      <p:ext uri="{BB962C8B-B14F-4D97-AF65-F5344CB8AC3E}">
        <p14:creationId xmlns:p14="http://schemas.microsoft.com/office/powerpoint/2010/main" val="1752590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descr="Night sky full of stars in the forest">
            <a:extLst>
              <a:ext uri="{FF2B5EF4-FFF2-40B4-BE49-F238E27FC236}">
                <a16:creationId xmlns:a16="http://schemas.microsoft.com/office/drawing/2014/main" id="{9607B9FD-3403-4197-28AB-A424D4B217A6}"/>
              </a:ext>
            </a:extLst>
          </p:cNvPr>
          <p:cNvPicPr>
            <a:picLocks noChangeAspect="1"/>
          </p:cNvPicPr>
          <p:nvPr/>
        </p:nvPicPr>
        <p:blipFill rotWithShape="1">
          <a:blip r:embed="rId2"/>
          <a:srcRect t="15730"/>
          <a:stretch/>
        </p:blipFill>
        <p:spPr>
          <a:xfrm>
            <a:off x="6096" y="-3596"/>
            <a:ext cx="12191999" cy="6857990"/>
          </a:xfrm>
          <a:prstGeom prst="rect">
            <a:avLst/>
          </a:prstGeom>
        </p:spPr>
      </p:pic>
      <p:sp>
        <p:nvSpPr>
          <p:cNvPr id="17" name="Rectangle 16">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8FDF-2397-404C-BFAF-4E0058674E9E}"/>
              </a:ext>
            </a:extLst>
          </p:cNvPr>
          <p:cNvSpPr>
            <a:spLocks noGrp="1"/>
          </p:cNvSpPr>
          <p:nvPr>
            <p:ph type="title"/>
          </p:nvPr>
        </p:nvSpPr>
        <p:spPr>
          <a:xfrm>
            <a:off x="4337705" y="137925"/>
            <a:ext cx="9512732" cy="4019193"/>
          </a:xfrm>
        </p:spPr>
        <p:txBody>
          <a:bodyPr vert="horz" lIns="91440" tIns="45720" rIns="91440" bIns="45720" rtlCol="0" anchor="t">
            <a:normAutofit/>
          </a:bodyPr>
          <a:lstStyle/>
          <a:p>
            <a:r>
              <a:rPr lang="en-US" dirty="0">
                <a:solidFill>
                  <a:schemeClr val="bg1"/>
                </a:solidFill>
              </a:rPr>
              <a:t>BEST MODEL</a:t>
            </a:r>
          </a:p>
        </p:txBody>
      </p:sp>
      <p:sp>
        <p:nvSpPr>
          <p:cNvPr id="18" name="Rectangle 17">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DF82C5C-DE70-D8AB-0B10-106F3594F28B}"/>
              </a:ext>
            </a:extLst>
          </p:cNvPr>
          <p:cNvPicPr>
            <a:picLocks noChangeAspect="1"/>
          </p:cNvPicPr>
          <p:nvPr/>
        </p:nvPicPr>
        <p:blipFill>
          <a:blip r:embed="rId3"/>
          <a:stretch>
            <a:fillRect/>
          </a:stretch>
        </p:blipFill>
        <p:spPr>
          <a:xfrm>
            <a:off x="996222" y="6082181"/>
            <a:ext cx="3419952" cy="247685"/>
          </a:xfrm>
          <a:prstGeom prst="rect">
            <a:avLst/>
          </a:prstGeom>
        </p:spPr>
      </p:pic>
      <p:pic>
        <p:nvPicPr>
          <p:cNvPr id="10" name="Picture 9">
            <a:extLst>
              <a:ext uri="{FF2B5EF4-FFF2-40B4-BE49-F238E27FC236}">
                <a16:creationId xmlns:a16="http://schemas.microsoft.com/office/drawing/2014/main" id="{076510B1-4C39-10A5-B170-6365E0D0160A}"/>
              </a:ext>
            </a:extLst>
          </p:cNvPr>
          <p:cNvPicPr>
            <a:picLocks noChangeAspect="1"/>
          </p:cNvPicPr>
          <p:nvPr/>
        </p:nvPicPr>
        <p:blipFill>
          <a:blip r:embed="rId4"/>
          <a:stretch>
            <a:fillRect/>
          </a:stretch>
        </p:blipFill>
        <p:spPr>
          <a:xfrm>
            <a:off x="933700" y="867801"/>
            <a:ext cx="3544996" cy="3716634"/>
          </a:xfrm>
          <a:prstGeom prst="rect">
            <a:avLst/>
          </a:prstGeom>
        </p:spPr>
      </p:pic>
      <p:pic>
        <p:nvPicPr>
          <p:cNvPr id="20" name="Picture 19">
            <a:extLst>
              <a:ext uri="{FF2B5EF4-FFF2-40B4-BE49-F238E27FC236}">
                <a16:creationId xmlns:a16="http://schemas.microsoft.com/office/drawing/2014/main" id="{9844297F-BB15-2482-A986-4DFB5251F937}"/>
              </a:ext>
            </a:extLst>
          </p:cNvPr>
          <p:cNvPicPr>
            <a:picLocks noChangeAspect="1"/>
          </p:cNvPicPr>
          <p:nvPr/>
        </p:nvPicPr>
        <p:blipFill>
          <a:blip r:embed="rId5"/>
          <a:stretch>
            <a:fillRect/>
          </a:stretch>
        </p:blipFill>
        <p:spPr>
          <a:xfrm>
            <a:off x="933700" y="4545633"/>
            <a:ext cx="3544996" cy="1256101"/>
          </a:xfrm>
          <a:prstGeom prst="rect">
            <a:avLst/>
          </a:prstGeom>
        </p:spPr>
      </p:pic>
      <p:sp>
        <p:nvSpPr>
          <p:cNvPr id="21" name="TextBox 20">
            <a:extLst>
              <a:ext uri="{FF2B5EF4-FFF2-40B4-BE49-F238E27FC236}">
                <a16:creationId xmlns:a16="http://schemas.microsoft.com/office/drawing/2014/main" id="{5B2A7EBA-7DEC-5301-FCA1-4EC437355679}"/>
              </a:ext>
            </a:extLst>
          </p:cNvPr>
          <p:cNvSpPr txBox="1"/>
          <p:nvPr/>
        </p:nvSpPr>
        <p:spPr>
          <a:xfrm>
            <a:off x="4740777" y="1200007"/>
            <a:ext cx="1128179" cy="923330"/>
          </a:xfrm>
          <a:prstGeom prst="rect">
            <a:avLst/>
          </a:prstGeom>
          <a:noFill/>
        </p:spPr>
        <p:txBody>
          <a:bodyPr wrap="square" rtlCol="0">
            <a:spAutoFit/>
          </a:bodyPr>
          <a:lstStyle/>
          <a:p>
            <a:r>
              <a:rPr lang="en-US" sz="5400" dirty="0">
                <a:solidFill>
                  <a:schemeClr val="bg1">
                    <a:lumMod val="95000"/>
                  </a:schemeClr>
                </a:solidFill>
                <a:latin typeface="Bauhaus 93" panose="04030905020B02020C02" pitchFamily="82" charset="0"/>
              </a:rPr>
              <a:t>37</a:t>
            </a:r>
            <a:endParaRPr lang="en-SG" sz="5400" dirty="0">
              <a:solidFill>
                <a:schemeClr val="bg1">
                  <a:lumMod val="95000"/>
                </a:schemeClr>
              </a:solidFill>
              <a:latin typeface="Bauhaus 93" panose="04030905020B02020C02" pitchFamily="82" charset="0"/>
            </a:endParaRPr>
          </a:p>
        </p:txBody>
      </p:sp>
      <p:sp>
        <p:nvSpPr>
          <p:cNvPr id="22" name="Arrow: Bent-Up 21">
            <a:extLst>
              <a:ext uri="{FF2B5EF4-FFF2-40B4-BE49-F238E27FC236}">
                <a16:creationId xmlns:a16="http://schemas.microsoft.com/office/drawing/2014/main" id="{5327DA0E-AB1D-0860-7386-529872B44D0A}"/>
              </a:ext>
            </a:extLst>
          </p:cNvPr>
          <p:cNvSpPr/>
          <p:nvPr/>
        </p:nvSpPr>
        <p:spPr>
          <a:xfrm rot="16200000" flipH="1">
            <a:off x="4428302" y="2252560"/>
            <a:ext cx="1136625" cy="643669"/>
          </a:xfrm>
          <a:prstGeom prst="bentUp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3371844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0" name="Rectangle 2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od human figure">
            <a:extLst>
              <a:ext uri="{FF2B5EF4-FFF2-40B4-BE49-F238E27FC236}">
                <a16:creationId xmlns:a16="http://schemas.microsoft.com/office/drawing/2014/main" id="{B1998F0E-5726-EB0B-9ADC-CED7495A67E0}"/>
              </a:ext>
            </a:extLst>
          </p:cNvPr>
          <p:cNvPicPr>
            <a:picLocks noChangeAspect="1"/>
          </p:cNvPicPr>
          <p:nvPr/>
        </p:nvPicPr>
        <p:blipFill rotWithShape="1">
          <a:blip r:embed="rId2">
            <a:alphaModFix amt="50000"/>
          </a:blip>
          <a:srcRect r="-1" b="15708"/>
          <a:stretch/>
        </p:blipFill>
        <p:spPr>
          <a:xfrm>
            <a:off x="20" y="10"/>
            <a:ext cx="12188931" cy="6857990"/>
          </a:xfrm>
          <a:prstGeom prst="rect">
            <a:avLst/>
          </a:prstGeom>
        </p:spPr>
      </p:pic>
      <p:sp>
        <p:nvSpPr>
          <p:cNvPr id="2" name="Title 1">
            <a:extLst>
              <a:ext uri="{FF2B5EF4-FFF2-40B4-BE49-F238E27FC236}">
                <a16:creationId xmlns:a16="http://schemas.microsoft.com/office/drawing/2014/main" id="{341272F1-897D-11FD-D899-B6FDFB6A5E64}"/>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9600"/>
              <a:t>CNN MODEL </a:t>
            </a:r>
          </a:p>
        </p:txBody>
      </p:sp>
      <p:sp>
        <p:nvSpPr>
          <p:cNvPr id="32"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3953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ack 3D liquid pattern">
            <a:extLst>
              <a:ext uri="{FF2B5EF4-FFF2-40B4-BE49-F238E27FC236}">
                <a16:creationId xmlns:a16="http://schemas.microsoft.com/office/drawing/2014/main" id="{EDE79DFF-704C-1C03-F4F2-75A9139132CA}"/>
              </a:ext>
            </a:extLst>
          </p:cNvPr>
          <p:cNvPicPr>
            <a:picLocks noChangeAspect="1"/>
          </p:cNvPicPr>
          <p:nvPr/>
        </p:nvPicPr>
        <p:blipFill rotWithShape="1">
          <a:blip r:embed="rId2">
            <a:alphaModFix amt="50000"/>
          </a:blip>
          <a:srcRect r="-1" b="20474"/>
          <a:stretch/>
        </p:blipFill>
        <p:spPr>
          <a:xfrm>
            <a:off x="20" y="10"/>
            <a:ext cx="12188931" cy="6857990"/>
          </a:xfrm>
          <a:prstGeom prst="rect">
            <a:avLst/>
          </a:prstGeom>
        </p:spPr>
      </p:pic>
      <p:sp>
        <p:nvSpPr>
          <p:cNvPr id="2" name="Title 1">
            <a:extLst>
              <a:ext uri="{FF2B5EF4-FFF2-40B4-BE49-F238E27FC236}">
                <a16:creationId xmlns:a16="http://schemas.microsoft.com/office/drawing/2014/main" id="{01D4FDF9-AC76-C554-9AA6-68E2BC7E57FC}"/>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9600" dirty="0"/>
              <a:t>GRAPHS FOR BEST MODELS</a:t>
            </a:r>
          </a:p>
        </p:txBody>
      </p:sp>
      <p:sp>
        <p:nvSpPr>
          <p:cNvPr id="22"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54193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078E-40E1-26B1-6179-7FBEB0C0D952}"/>
              </a:ext>
            </a:extLst>
          </p:cNvPr>
          <p:cNvSpPr>
            <a:spLocks noGrp="1"/>
          </p:cNvSpPr>
          <p:nvPr>
            <p:ph type="title"/>
          </p:nvPr>
        </p:nvSpPr>
        <p:spPr/>
        <p:txBody>
          <a:bodyPr/>
          <a:lstStyle/>
          <a:p>
            <a:endParaRPr lang="en-SG"/>
          </a:p>
        </p:txBody>
      </p:sp>
      <p:pic>
        <p:nvPicPr>
          <p:cNvPr id="5" name="Content Placeholder 4">
            <a:extLst>
              <a:ext uri="{FF2B5EF4-FFF2-40B4-BE49-F238E27FC236}">
                <a16:creationId xmlns:a16="http://schemas.microsoft.com/office/drawing/2014/main" id="{D8210A8D-3BE6-3DEC-CF8A-DE8537FBD46D}"/>
              </a:ext>
            </a:extLst>
          </p:cNvPr>
          <p:cNvPicPr>
            <a:picLocks noGrp="1" noChangeAspect="1"/>
          </p:cNvPicPr>
          <p:nvPr>
            <p:ph idx="1"/>
          </p:nvPr>
        </p:nvPicPr>
        <p:blipFill>
          <a:blip r:embed="rId2"/>
          <a:stretch>
            <a:fillRect/>
          </a:stretch>
        </p:blipFill>
        <p:spPr>
          <a:xfrm>
            <a:off x="-1" y="0"/>
            <a:ext cx="12206113" cy="6858000"/>
          </a:xfrm>
        </p:spPr>
      </p:pic>
    </p:spTree>
    <p:extLst>
      <p:ext uri="{BB962C8B-B14F-4D97-AF65-F5344CB8AC3E}">
        <p14:creationId xmlns:p14="http://schemas.microsoft.com/office/powerpoint/2010/main" val="217057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C6F6-8E87-8C7E-1961-86884B62A5BF}"/>
              </a:ext>
            </a:extLst>
          </p:cNvPr>
          <p:cNvSpPr>
            <a:spLocks noGrp="1"/>
          </p:cNvSpPr>
          <p:nvPr>
            <p:ph type="title"/>
          </p:nvPr>
        </p:nvSpPr>
        <p:spPr/>
        <p:txBody>
          <a:bodyPr/>
          <a:lstStyle/>
          <a:p>
            <a:endParaRPr lang="en-SG"/>
          </a:p>
        </p:txBody>
      </p:sp>
      <p:pic>
        <p:nvPicPr>
          <p:cNvPr id="5" name="Content Placeholder 4">
            <a:extLst>
              <a:ext uri="{FF2B5EF4-FFF2-40B4-BE49-F238E27FC236}">
                <a16:creationId xmlns:a16="http://schemas.microsoft.com/office/drawing/2014/main" id="{F2E8035B-B642-9784-B0AF-C7D5DC2ED2AD}"/>
              </a:ext>
            </a:extLst>
          </p:cNvPr>
          <p:cNvPicPr>
            <a:picLocks noGrp="1" noChangeAspect="1"/>
          </p:cNvPicPr>
          <p:nvPr>
            <p:ph idx="1"/>
          </p:nvPr>
        </p:nvPicPr>
        <p:blipFill>
          <a:blip r:embed="rId2"/>
          <a:stretch>
            <a:fillRect/>
          </a:stretch>
        </p:blipFill>
        <p:spPr>
          <a:xfrm>
            <a:off x="0" y="-1"/>
            <a:ext cx="12192000" cy="6858001"/>
          </a:xfrm>
        </p:spPr>
      </p:pic>
    </p:spTree>
    <p:extLst>
      <p:ext uri="{BB962C8B-B14F-4D97-AF65-F5344CB8AC3E}">
        <p14:creationId xmlns:p14="http://schemas.microsoft.com/office/powerpoint/2010/main" val="163655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1" name="Rectangle 3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ack texture">
            <a:extLst>
              <a:ext uri="{FF2B5EF4-FFF2-40B4-BE49-F238E27FC236}">
                <a16:creationId xmlns:a16="http://schemas.microsoft.com/office/drawing/2014/main" id="{125E2594-5B57-F9D1-2B39-5EBAA2B7AF07}"/>
              </a:ext>
            </a:extLst>
          </p:cNvPr>
          <p:cNvPicPr>
            <a:picLocks noChangeAspect="1"/>
          </p:cNvPicPr>
          <p:nvPr/>
        </p:nvPicPr>
        <p:blipFill rotWithShape="1">
          <a:blip r:embed="rId2">
            <a:alphaModFix amt="50000"/>
          </a:blip>
          <a:srcRect r="-1" b="15708"/>
          <a:stretch/>
        </p:blipFill>
        <p:spPr>
          <a:xfrm>
            <a:off x="20" y="10"/>
            <a:ext cx="12188930" cy="6857990"/>
          </a:xfrm>
          <a:prstGeom prst="rect">
            <a:avLst/>
          </a:prstGeom>
          <a:noFill/>
          <a:ln>
            <a:noFill/>
          </a:ln>
        </p:spPr>
      </p:pic>
      <p:sp>
        <p:nvSpPr>
          <p:cNvPr id="2" name="Title 1">
            <a:extLst>
              <a:ext uri="{FF2B5EF4-FFF2-40B4-BE49-F238E27FC236}">
                <a16:creationId xmlns:a16="http://schemas.microsoft.com/office/drawing/2014/main" id="{AA527A13-A96B-EF7A-6EB2-5F81E6E18697}"/>
              </a:ext>
            </a:extLst>
          </p:cNvPr>
          <p:cNvSpPr>
            <a:spLocks noGrp="1"/>
          </p:cNvSpPr>
          <p:nvPr>
            <p:ph type="title"/>
          </p:nvPr>
        </p:nvSpPr>
        <p:spPr>
          <a:xfrm>
            <a:off x="1533236" y="137991"/>
            <a:ext cx="9624291" cy="1045794"/>
          </a:xfrm>
        </p:spPr>
        <p:txBody>
          <a:bodyPr vert="horz" lIns="91440" tIns="45720" rIns="91440" bIns="45720" rtlCol="0" anchor="b">
            <a:normAutofit/>
          </a:bodyPr>
          <a:lstStyle/>
          <a:p>
            <a:pPr algn="ctr">
              <a:lnSpc>
                <a:spcPct val="90000"/>
              </a:lnSpc>
            </a:pPr>
            <a:r>
              <a:rPr lang="en-US" sz="6000" dirty="0"/>
              <a:t>MODEL DEPLOYMENT</a:t>
            </a:r>
          </a:p>
        </p:txBody>
      </p:sp>
      <p:sp>
        <p:nvSpPr>
          <p:cNvPr id="3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22FBE23-A3BA-FEA6-3A54-45F047D0DACF}"/>
              </a:ext>
            </a:extLst>
          </p:cNvPr>
          <p:cNvPicPr>
            <a:picLocks noChangeAspect="1"/>
          </p:cNvPicPr>
          <p:nvPr/>
        </p:nvPicPr>
        <p:blipFill>
          <a:blip r:embed="rId3"/>
          <a:stretch>
            <a:fillRect/>
          </a:stretch>
        </p:blipFill>
        <p:spPr>
          <a:xfrm>
            <a:off x="372868" y="1059790"/>
            <a:ext cx="5650860" cy="5515821"/>
          </a:xfrm>
          <a:prstGeom prst="rect">
            <a:avLst/>
          </a:prstGeom>
        </p:spPr>
      </p:pic>
      <p:pic>
        <p:nvPicPr>
          <p:cNvPr id="12" name="Picture 11">
            <a:extLst>
              <a:ext uri="{FF2B5EF4-FFF2-40B4-BE49-F238E27FC236}">
                <a16:creationId xmlns:a16="http://schemas.microsoft.com/office/drawing/2014/main" id="{45DE59E1-C2BF-3464-F16F-90692F5807F8}"/>
              </a:ext>
            </a:extLst>
          </p:cNvPr>
          <p:cNvPicPr>
            <a:picLocks noChangeAspect="1"/>
          </p:cNvPicPr>
          <p:nvPr/>
        </p:nvPicPr>
        <p:blipFill>
          <a:blip r:embed="rId4"/>
          <a:stretch>
            <a:fillRect/>
          </a:stretch>
        </p:blipFill>
        <p:spPr>
          <a:xfrm>
            <a:off x="6565367" y="1059791"/>
            <a:ext cx="5410955" cy="5582429"/>
          </a:xfrm>
          <a:prstGeom prst="rect">
            <a:avLst/>
          </a:prstGeom>
        </p:spPr>
      </p:pic>
    </p:spTree>
    <p:extLst>
      <p:ext uri="{BB962C8B-B14F-4D97-AF65-F5344CB8AC3E}">
        <p14:creationId xmlns:p14="http://schemas.microsoft.com/office/powerpoint/2010/main" val="118655352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FBDC2-C5D7-BCD1-ED2A-7E3C5CA40746}"/>
              </a:ext>
            </a:extLst>
          </p:cNvPr>
          <p:cNvSpPr>
            <a:spLocks noGrp="1"/>
          </p:cNvSpPr>
          <p:nvPr>
            <p:ph type="title"/>
          </p:nvPr>
        </p:nvSpPr>
        <p:spPr/>
        <p:txBody>
          <a:bodyPr/>
          <a:lstStyle/>
          <a:p>
            <a:r>
              <a:rPr lang="en-US" dirty="0">
                <a:solidFill>
                  <a:schemeClr val="bg1">
                    <a:lumMod val="95000"/>
                  </a:schemeClr>
                </a:solidFill>
              </a:rPr>
              <a:t>FINAL ANALYSIS</a:t>
            </a:r>
            <a:endParaRPr lang="en-SG" dirty="0">
              <a:solidFill>
                <a:schemeClr val="bg1">
                  <a:lumMod val="95000"/>
                </a:schemeClr>
              </a:solidFill>
            </a:endParaRPr>
          </a:p>
        </p:txBody>
      </p:sp>
      <p:pic>
        <p:nvPicPr>
          <p:cNvPr id="5" name="Content Placeholder 4">
            <a:extLst>
              <a:ext uri="{FF2B5EF4-FFF2-40B4-BE49-F238E27FC236}">
                <a16:creationId xmlns:a16="http://schemas.microsoft.com/office/drawing/2014/main" id="{65146A7F-241B-B380-1875-7F010C12B429}"/>
              </a:ext>
            </a:extLst>
          </p:cNvPr>
          <p:cNvPicPr>
            <a:picLocks noGrp="1" noChangeAspect="1"/>
          </p:cNvPicPr>
          <p:nvPr>
            <p:ph idx="1"/>
          </p:nvPr>
        </p:nvPicPr>
        <p:blipFill>
          <a:blip r:embed="rId2"/>
          <a:stretch>
            <a:fillRect/>
          </a:stretch>
        </p:blipFill>
        <p:spPr>
          <a:xfrm>
            <a:off x="1933669" y="3564575"/>
            <a:ext cx="3261173" cy="3202938"/>
          </a:xfrm>
        </p:spPr>
      </p:pic>
      <p:pic>
        <p:nvPicPr>
          <p:cNvPr id="7" name="Picture 6">
            <a:extLst>
              <a:ext uri="{FF2B5EF4-FFF2-40B4-BE49-F238E27FC236}">
                <a16:creationId xmlns:a16="http://schemas.microsoft.com/office/drawing/2014/main" id="{539798CF-CBAF-4B21-0EFA-173DFDFDFE6A}"/>
              </a:ext>
            </a:extLst>
          </p:cNvPr>
          <p:cNvPicPr>
            <a:picLocks noChangeAspect="1"/>
          </p:cNvPicPr>
          <p:nvPr/>
        </p:nvPicPr>
        <p:blipFill>
          <a:blip r:embed="rId3"/>
          <a:stretch>
            <a:fillRect/>
          </a:stretch>
        </p:blipFill>
        <p:spPr>
          <a:xfrm>
            <a:off x="596887" y="1980053"/>
            <a:ext cx="10998225" cy="1476225"/>
          </a:xfrm>
          <a:prstGeom prst="rect">
            <a:avLst/>
          </a:prstGeom>
        </p:spPr>
      </p:pic>
      <p:pic>
        <p:nvPicPr>
          <p:cNvPr id="9" name="Picture 8">
            <a:extLst>
              <a:ext uri="{FF2B5EF4-FFF2-40B4-BE49-F238E27FC236}">
                <a16:creationId xmlns:a16="http://schemas.microsoft.com/office/drawing/2014/main" id="{DC7C3374-BB49-3420-FDCF-BCBEC33A1AB6}"/>
              </a:ext>
            </a:extLst>
          </p:cNvPr>
          <p:cNvPicPr>
            <a:picLocks noChangeAspect="1"/>
          </p:cNvPicPr>
          <p:nvPr/>
        </p:nvPicPr>
        <p:blipFill>
          <a:blip r:embed="rId4"/>
          <a:stretch>
            <a:fillRect/>
          </a:stretch>
        </p:blipFill>
        <p:spPr>
          <a:xfrm>
            <a:off x="6997160" y="3564574"/>
            <a:ext cx="3400221" cy="3202939"/>
          </a:xfrm>
          <a:prstGeom prst="rect">
            <a:avLst/>
          </a:prstGeom>
        </p:spPr>
      </p:pic>
    </p:spTree>
    <p:extLst>
      <p:ext uri="{BB962C8B-B14F-4D97-AF65-F5344CB8AC3E}">
        <p14:creationId xmlns:p14="http://schemas.microsoft.com/office/powerpoint/2010/main" val="1411238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1621-5E73-D7CB-BE24-21783A02F01A}"/>
              </a:ext>
            </a:extLst>
          </p:cNvPr>
          <p:cNvSpPr>
            <a:spLocks noGrp="1"/>
          </p:cNvSpPr>
          <p:nvPr>
            <p:ph type="title"/>
          </p:nvPr>
        </p:nvSpPr>
        <p:spPr>
          <a:xfrm>
            <a:off x="494168" y="310804"/>
            <a:ext cx="11628422" cy="1325563"/>
          </a:xfrm>
        </p:spPr>
        <p:txBody>
          <a:bodyPr>
            <a:normAutofit fontScale="90000"/>
          </a:bodyPr>
          <a:lstStyle/>
          <a:p>
            <a:r>
              <a:rPr lang="en-US" dirty="0">
                <a:solidFill>
                  <a:schemeClr val="bg1">
                    <a:lumMod val="95000"/>
                  </a:schemeClr>
                </a:solidFill>
              </a:rPr>
              <a:t>COMPARISON OF 37 PIXELS AND 131 PIXELS</a:t>
            </a:r>
            <a:endParaRPr lang="en-SG" dirty="0">
              <a:solidFill>
                <a:schemeClr val="bg1">
                  <a:lumMod val="95000"/>
                </a:schemeClr>
              </a:solidFill>
            </a:endParaRPr>
          </a:p>
        </p:txBody>
      </p:sp>
      <p:pic>
        <p:nvPicPr>
          <p:cNvPr id="5" name="Content Placeholder 4">
            <a:extLst>
              <a:ext uri="{FF2B5EF4-FFF2-40B4-BE49-F238E27FC236}">
                <a16:creationId xmlns:a16="http://schemas.microsoft.com/office/drawing/2014/main" id="{B328CE70-A3F3-772A-7314-EAD816168DC5}"/>
              </a:ext>
            </a:extLst>
          </p:cNvPr>
          <p:cNvPicPr>
            <a:picLocks noGrp="1" noChangeAspect="1"/>
          </p:cNvPicPr>
          <p:nvPr>
            <p:ph idx="1"/>
          </p:nvPr>
        </p:nvPicPr>
        <p:blipFill>
          <a:blip r:embed="rId2"/>
          <a:stretch>
            <a:fillRect/>
          </a:stretch>
        </p:blipFill>
        <p:spPr>
          <a:xfrm>
            <a:off x="838200" y="2595330"/>
            <a:ext cx="10511642" cy="2918779"/>
          </a:xfrm>
        </p:spPr>
      </p:pic>
    </p:spTree>
    <p:extLst>
      <p:ext uri="{BB962C8B-B14F-4D97-AF65-F5344CB8AC3E}">
        <p14:creationId xmlns:p14="http://schemas.microsoft.com/office/powerpoint/2010/main" val="2048538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7E07A1F0-7E7B-D646-D954-778708D789F4}"/>
              </a:ext>
            </a:extLst>
          </p:cNvPr>
          <p:cNvPicPr>
            <a:picLocks noChangeAspect="1"/>
          </p:cNvPicPr>
          <p:nvPr/>
        </p:nvPicPr>
        <p:blipFill rotWithShape="1">
          <a:blip r:embed="rId2">
            <a:alphaModFix amt="50000"/>
          </a:blip>
          <a:srcRect t="8514" r="-1" b="-1"/>
          <a:stretch/>
        </p:blipFill>
        <p:spPr>
          <a:xfrm>
            <a:off x="-1" y="-1"/>
            <a:ext cx="12188952" cy="6858000"/>
          </a:xfrm>
          <a:prstGeom prst="rect">
            <a:avLst/>
          </a:prstGeom>
        </p:spPr>
      </p:pic>
      <p:sp>
        <p:nvSpPr>
          <p:cNvPr id="2" name="Title 1">
            <a:extLst>
              <a:ext uri="{FF2B5EF4-FFF2-40B4-BE49-F238E27FC236}">
                <a16:creationId xmlns:a16="http://schemas.microsoft.com/office/drawing/2014/main" id="{A1163472-22B1-9D12-8431-51A8E9F0C071}"/>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9600" dirty="0"/>
              <a:t>RNN</a:t>
            </a:r>
          </a:p>
        </p:txBody>
      </p:sp>
      <p:sp>
        <p:nvSpPr>
          <p:cNvPr id="22"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4037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omputer script on a screen">
            <a:extLst>
              <a:ext uri="{FF2B5EF4-FFF2-40B4-BE49-F238E27FC236}">
                <a16:creationId xmlns:a16="http://schemas.microsoft.com/office/drawing/2014/main" id="{0F885E93-8D0E-9829-8B15-3AD02D9BED12}"/>
              </a:ext>
            </a:extLst>
          </p:cNvPr>
          <p:cNvPicPr>
            <a:picLocks noChangeAspect="1"/>
          </p:cNvPicPr>
          <p:nvPr/>
        </p:nvPicPr>
        <p:blipFill rotWithShape="1">
          <a:blip r:embed="rId2">
            <a:alphaModFix amt="40000"/>
          </a:blip>
          <a:srcRect t="7017" b="8713"/>
          <a:stretch/>
        </p:blipFill>
        <p:spPr>
          <a:xfrm>
            <a:off x="20" y="10"/>
            <a:ext cx="12191979" cy="6857990"/>
          </a:xfrm>
          <a:prstGeom prst="rect">
            <a:avLst/>
          </a:prstGeom>
        </p:spPr>
      </p:pic>
      <p:sp>
        <p:nvSpPr>
          <p:cNvPr id="2" name="Title 1">
            <a:extLst>
              <a:ext uri="{FF2B5EF4-FFF2-40B4-BE49-F238E27FC236}">
                <a16:creationId xmlns:a16="http://schemas.microsoft.com/office/drawing/2014/main" id="{938B7F91-2E5E-FDB6-12C7-00C42D2670B1}"/>
              </a:ext>
            </a:extLst>
          </p:cNvPr>
          <p:cNvSpPr>
            <a:spLocks noGrp="1"/>
          </p:cNvSpPr>
          <p:nvPr>
            <p:ph type="title"/>
          </p:nvPr>
        </p:nvSpPr>
        <p:spPr>
          <a:xfrm>
            <a:off x="838200" y="365125"/>
            <a:ext cx="10515600" cy="1325563"/>
          </a:xfrm>
        </p:spPr>
        <p:txBody>
          <a:bodyPr vert="horz" lIns="91440" tIns="45720" rIns="91440" bIns="45720" rtlCol="0">
            <a:normAutofit/>
          </a:bodyPr>
          <a:lstStyle/>
          <a:p>
            <a:pPr>
              <a:lnSpc>
                <a:spcPct val="90000"/>
              </a:lnSpc>
            </a:pPr>
            <a:r>
              <a:rPr lang="en-US" sz="4000"/>
              <a:t>EXPLORATORY DATA ANALYSIS (EDA)</a:t>
            </a:r>
          </a:p>
        </p:txBody>
      </p:sp>
      <p:sp>
        <p:nvSpPr>
          <p:cNvPr id="2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4">
            <a:extLst>
              <a:ext uri="{FF2B5EF4-FFF2-40B4-BE49-F238E27FC236}">
                <a16:creationId xmlns:a16="http://schemas.microsoft.com/office/drawing/2014/main" id="{3DA748DC-95DD-A895-7A29-5EFCC373D152}"/>
              </a:ext>
            </a:extLst>
          </p:cNvPr>
          <p:cNvPicPr>
            <a:picLocks noGrp="1" noChangeAspect="1"/>
          </p:cNvPicPr>
          <p:nvPr>
            <p:ph idx="1"/>
          </p:nvPr>
        </p:nvPicPr>
        <p:blipFill>
          <a:blip r:embed="rId3"/>
          <a:stretch>
            <a:fillRect/>
          </a:stretch>
        </p:blipFill>
        <p:spPr>
          <a:xfrm>
            <a:off x="151256" y="2452033"/>
            <a:ext cx="11886439" cy="3241755"/>
          </a:xfrm>
        </p:spPr>
      </p:pic>
    </p:spTree>
    <p:extLst>
      <p:ext uri="{BB962C8B-B14F-4D97-AF65-F5344CB8AC3E}">
        <p14:creationId xmlns:p14="http://schemas.microsoft.com/office/powerpoint/2010/main" val="278710496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13351-182D-353D-31D4-A61645557EEB}"/>
              </a:ext>
            </a:extLst>
          </p:cNvPr>
          <p:cNvSpPr>
            <a:spLocks noGrp="1"/>
          </p:cNvSpPr>
          <p:nvPr>
            <p:ph type="title"/>
          </p:nvPr>
        </p:nvSpPr>
        <p:spPr>
          <a:xfrm>
            <a:off x="3267364" y="-95004"/>
            <a:ext cx="6596130" cy="1325563"/>
          </a:xfrm>
        </p:spPr>
        <p:txBody>
          <a:bodyPr/>
          <a:lstStyle/>
          <a:p>
            <a:r>
              <a:rPr lang="en-US" dirty="0">
                <a:solidFill>
                  <a:schemeClr val="bg1">
                    <a:lumMod val="95000"/>
                  </a:schemeClr>
                </a:solidFill>
              </a:rPr>
              <a:t>DATA WRANGLING</a:t>
            </a:r>
            <a:endParaRPr lang="en-SG" dirty="0">
              <a:solidFill>
                <a:schemeClr val="bg1">
                  <a:lumMod val="95000"/>
                </a:schemeClr>
              </a:solidFill>
            </a:endParaRPr>
          </a:p>
        </p:txBody>
      </p:sp>
      <p:pic>
        <p:nvPicPr>
          <p:cNvPr id="5" name="Content Placeholder 4">
            <a:extLst>
              <a:ext uri="{FF2B5EF4-FFF2-40B4-BE49-F238E27FC236}">
                <a16:creationId xmlns:a16="http://schemas.microsoft.com/office/drawing/2014/main" id="{FEC2DC6B-7841-54C8-85EC-64C623447709}"/>
              </a:ext>
            </a:extLst>
          </p:cNvPr>
          <p:cNvPicPr>
            <a:picLocks noGrp="1" noChangeAspect="1"/>
          </p:cNvPicPr>
          <p:nvPr>
            <p:ph idx="1"/>
          </p:nvPr>
        </p:nvPicPr>
        <p:blipFill>
          <a:blip r:embed="rId2"/>
          <a:stretch>
            <a:fillRect/>
          </a:stretch>
        </p:blipFill>
        <p:spPr>
          <a:xfrm>
            <a:off x="98947" y="1230559"/>
            <a:ext cx="4996873" cy="2292854"/>
          </a:xfrm>
        </p:spPr>
      </p:pic>
      <p:pic>
        <p:nvPicPr>
          <p:cNvPr id="7" name="Picture 6">
            <a:extLst>
              <a:ext uri="{FF2B5EF4-FFF2-40B4-BE49-F238E27FC236}">
                <a16:creationId xmlns:a16="http://schemas.microsoft.com/office/drawing/2014/main" id="{D19F54D3-DCA9-FDA9-5A3C-C120B4055AE7}"/>
              </a:ext>
            </a:extLst>
          </p:cNvPr>
          <p:cNvPicPr>
            <a:picLocks noChangeAspect="1"/>
          </p:cNvPicPr>
          <p:nvPr/>
        </p:nvPicPr>
        <p:blipFill>
          <a:blip r:embed="rId3"/>
          <a:stretch>
            <a:fillRect/>
          </a:stretch>
        </p:blipFill>
        <p:spPr>
          <a:xfrm>
            <a:off x="6160655" y="1833269"/>
            <a:ext cx="5858132" cy="1660518"/>
          </a:xfrm>
          <a:prstGeom prst="rect">
            <a:avLst/>
          </a:prstGeom>
        </p:spPr>
      </p:pic>
      <p:pic>
        <p:nvPicPr>
          <p:cNvPr id="9" name="Picture 8">
            <a:extLst>
              <a:ext uri="{FF2B5EF4-FFF2-40B4-BE49-F238E27FC236}">
                <a16:creationId xmlns:a16="http://schemas.microsoft.com/office/drawing/2014/main" id="{C0287400-E522-B859-5F6F-991CF62AB81A}"/>
              </a:ext>
            </a:extLst>
          </p:cNvPr>
          <p:cNvPicPr>
            <a:picLocks noChangeAspect="1"/>
          </p:cNvPicPr>
          <p:nvPr/>
        </p:nvPicPr>
        <p:blipFill>
          <a:blip r:embed="rId4"/>
          <a:stretch>
            <a:fillRect/>
          </a:stretch>
        </p:blipFill>
        <p:spPr>
          <a:xfrm>
            <a:off x="1858192" y="4207183"/>
            <a:ext cx="7501395" cy="2292853"/>
          </a:xfrm>
          <a:prstGeom prst="rect">
            <a:avLst/>
          </a:prstGeom>
        </p:spPr>
      </p:pic>
      <p:cxnSp>
        <p:nvCxnSpPr>
          <p:cNvPr id="15" name="Connector: Elbow 14">
            <a:extLst>
              <a:ext uri="{FF2B5EF4-FFF2-40B4-BE49-F238E27FC236}">
                <a16:creationId xmlns:a16="http://schemas.microsoft.com/office/drawing/2014/main" id="{CA6A0C55-906F-33A5-6211-A273CC580564}"/>
              </a:ext>
            </a:extLst>
          </p:cNvPr>
          <p:cNvCxnSpPr>
            <a:cxnSpLocks/>
          </p:cNvCxnSpPr>
          <p:nvPr/>
        </p:nvCxnSpPr>
        <p:spPr>
          <a:xfrm>
            <a:off x="5160475" y="2458046"/>
            <a:ext cx="870871" cy="12700"/>
          </a:xfrm>
          <a:prstGeom prst="bentConnector3">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76CA703-2F56-34C2-5E1A-C1B9F22D0E96}"/>
              </a:ext>
            </a:extLst>
          </p:cNvPr>
          <p:cNvCxnSpPr>
            <a:cxnSpLocks/>
            <a:endCxn id="9" idx="1"/>
          </p:cNvCxnSpPr>
          <p:nvPr/>
        </p:nvCxnSpPr>
        <p:spPr>
          <a:xfrm rot="16200000" flipH="1">
            <a:off x="452671" y="3948088"/>
            <a:ext cx="1668075" cy="1142968"/>
          </a:xfrm>
          <a:prstGeom prst="bentConnector2">
            <a:avLst/>
          </a:prstGeom>
          <a:ln w="254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C57C589-DA22-BE84-5A50-75ADEBE03F61}"/>
              </a:ext>
            </a:extLst>
          </p:cNvPr>
          <p:cNvCxnSpPr>
            <a:cxnSpLocks/>
            <a:endCxn id="9" idx="3"/>
          </p:cNvCxnSpPr>
          <p:nvPr/>
        </p:nvCxnSpPr>
        <p:spPr>
          <a:xfrm rot="5400000">
            <a:off x="9124138" y="3839923"/>
            <a:ext cx="1749137" cy="1278237"/>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028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E54D-2139-CBDD-0838-F8CEF7E7B872}"/>
              </a:ext>
            </a:extLst>
          </p:cNvPr>
          <p:cNvSpPr>
            <a:spLocks noGrp="1"/>
          </p:cNvSpPr>
          <p:nvPr>
            <p:ph type="title"/>
          </p:nvPr>
        </p:nvSpPr>
        <p:spPr>
          <a:xfrm>
            <a:off x="2971799" y="0"/>
            <a:ext cx="6809509" cy="1325563"/>
          </a:xfrm>
        </p:spPr>
        <p:txBody>
          <a:bodyPr/>
          <a:lstStyle/>
          <a:p>
            <a:r>
              <a:rPr lang="en-US" dirty="0">
                <a:solidFill>
                  <a:schemeClr val="bg1">
                    <a:lumMod val="95000"/>
                  </a:schemeClr>
                </a:solidFill>
              </a:rPr>
              <a:t>DATA PREPROCESSING</a:t>
            </a:r>
            <a:endParaRPr lang="en-SG" dirty="0">
              <a:solidFill>
                <a:schemeClr val="bg1">
                  <a:lumMod val="95000"/>
                </a:schemeClr>
              </a:solidFill>
            </a:endParaRPr>
          </a:p>
        </p:txBody>
      </p:sp>
      <p:pic>
        <p:nvPicPr>
          <p:cNvPr id="5" name="Content Placeholder 4">
            <a:extLst>
              <a:ext uri="{FF2B5EF4-FFF2-40B4-BE49-F238E27FC236}">
                <a16:creationId xmlns:a16="http://schemas.microsoft.com/office/drawing/2014/main" id="{0A00CB67-9236-ED1F-AA35-870FF5718534}"/>
              </a:ext>
            </a:extLst>
          </p:cNvPr>
          <p:cNvPicPr>
            <a:picLocks noGrp="1" noChangeAspect="1"/>
          </p:cNvPicPr>
          <p:nvPr>
            <p:ph idx="1"/>
          </p:nvPr>
        </p:nvPicPr>
        <p:blipFill>
          <a:blip r:embed="rId2"/>
          <a:stretch>
            <a:fillRect/>
          </a:stretch>
        </p:blipFill>
        <p:spPr>
          <a:xfrm>
            <a:off x="737390" y="1231295"/>
            <a:ext cx="5720903" cy="1521332"/>
          </a:xfrm>
        </p:spPr>
      </p:pic>
      <p:cxnSp>
        <p:nvCxnSpPr>
          <p:cNvPr id="6" name="Connector: Elbow 5">
            <a:extLst>
              <a:ext uri="{FF2B5EF4-FFF2-40B4-BE49-F238E27FC236}">
                <a16:creationId xmlns:a16="http://schemas.microsoft.com/office/drawing/2014/main" id="{09B8D557-AC86-DBCD-B625-62C41AE9B55F}"/>
              </a:ext>
            </a:extLst>
          </p:cNvPr>
          <p:cNvCxnSpPr>
            <a:cxnSpLocks/>
            <a:endCxn id="10" idx="0"/>
          </p:cNvCxnSpPr>
          <p:nvPr/>
        </p:nvCxnSpPr>
        <p:spPr>
          <a:xfrm>
            <a:off x="6561102" y="1975816"/>
            <a:ext cx="2426294" cy="954615"/>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01F90C8-4E10-FE56-0530-AE6D55CE94CC}"/>
              </a:ext>
            </a:extLst>
          </p:cNvPr>
          <p:cNvPicPr>
            <a:picLocks noChangeAspect="1"/>
          </p:cNvPicPr>
          <p:nvPr/>
        </p:nvPicPr>
        <p:blipFill>
          <a:blip r:embed="rId3"/>
          <a:stretch>
            <a:fillRect/>
          </a:stretch>
        </p:blipFill>
        <p:spPr>
          <a:xfrm>
            <a:off x="6630454" y="2930431"/>
            <a:ext cx="4713884" cy="2339154"/>
          </a:xfrm>
          <a:prstGeom prst="rect">
            <a:avLst/>
          </a:prstGeom>
        </p:spPr>
      </p:pic>
      <p:pic>
        <p:nvPicPr>
          <p:cNvPr id="12" name="Picture 11">
            <a:extLst>
              <a:ext uri="{FF2B5EF4-FFF2-40B4-BE49-F238E27FC236}">
                <a16:creationId xmlns:a16="http://schemas.microsoft.com/office/drawing/2014/main" id="{41BB7875-A78C-03A3-BC5C-1B8A56808577}"/>
              </a:ext>
            </a:extLst>
          </p:cNvPr>
          <p:cNvPicPr>
            <a:picLocks noChangeAspect="1"/>
          </p:cNvPicPr>
          <p:nvPr/>
        </p:nvPicPr>
        <p:blipFill>
          <a:blip r:embed="rId4"/>
          <a:stretch>
            <a:fillRect/>
          </a:stretch>
        </p:blipFill>
        <p:spPr>
          <a:xfrm>
            <a:off x="2060845" y="3377167"/>
            <a:ext cx="3831391" cy="3225208"/>
          </a:xfrm>
          <a:prstGeom prst="rect">
            <a:avLst/>
          </a:prstGeom>
        </p:spPr>
      </p:pic>
      <p:cxnSp>
        <p:nvCxnSpPr>
          <p:cNvPr id="14" name="Connector: Elbow 13">
            <a:extLst>
              <a:ext uri="{FF2B5EF4-FFF2-40B4-BE49-F238E27FC236}">
                <a16:creationId xmlns:a16="http://schemas.microsoft.com/office/drawing/2014/main" id="{B2C62BD2-8665-6F50-A14D-7A9128CDF40E}"/>
              </a:ext>
            </a:extLst>
          </p:cNvPr>
          <p:cNvCxnSpPr>
            <a:cxnSpLocks/>
            <a:stCxn id="10" idx="2"/>
          </p:cNvCxnSpPr>
          <p:nvPr/>
        </p:nvCxnSpPr>
        <p:spPr>
          <a:xfrm rot="5400000">
            <a:off x="7138159" y="4023662"/>
            <a:ext cx="603314" cy="3095160"/>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FEFA4E-62AD-3BE4-6321-074046122646}"/>
              </a:ext>
            </a:extLst>
          </p:cNvPr>
          <p:cNvCxnSpPr>
            <a:cxnSpLocks/>
            <a:stCxn id="12" idx="1"/>
          </p:cNvCxnSpPr>
          <p:nvPr/>
        </p:nvCxnSpPr>
        <p:spPr>
          <a:xfrm rot="10800000">
            <a:off x="1150071" y="2752627"/>
            <a:ext cx="910775" cy="2237144"/>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944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7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7344D1-E597-42B3-8E85-6D7036E54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6B70FA-9E23-3496-55DE-E9600074C6D4}"/>
              </a:ext>
            </a:extLst>
          </p:cNvPr>
          <p:cNvSpPr>
            <a:spLocks noGrp="1"/>
          </p:cNvSpPr>
          <p:nvPr>
            <p:ph type="title"/>
          </p:nvPr>
        </p:nvSpPr>
        <p:spPr>
          <a:xfrm>
            <a:off x="640080" y="4777739"/>
            <a:ext cx="3418990" cy="1412119"/>
          </a:xfrm>
        </p:spPr>
        <p:txBody>
          <a:bodyPr>
            <a:normAutofit/>
          </a:bodyPr>
          <a:lstStyle/>
          <a:p>
            <a:pPr>
              <a:lnSpc>
                <a:spcPct val="90000"/>
              </a:lnSpc>
            </a:pPr>
            <a:r>
              <a:rPr lang="en-US" sz="3000" dirty="0">
                <a:solidFill>
                  <a:schemeClr val="bg1"/>
                </a:solidFill>
              </a:rPr>
              <a:t>Exploratory Data Analysis (EDA)</a:t>
            </a:r>
            <a:endParaRPr lang="en-SG" sz="3000" dirty="0">
              <a:solidFill>
                <a:schemeClr val="bg1"/>
              </a:solidFill>
            </a:endParaRPr>
          </a:p>
        </p:txBody>
      </p:sp>
      <p:pic>
        <p:nvPicPr>
          <p:cNvPr id="7" name="Picture 6">
            <a:extLst>
              <a:ext uri="{FF2B5EF4-FFF2-40B4-BE49-F238E27FC236}">
                <a16:creationId xmlns:a16="http://schemas.microsoft.com/office/drawing/2014/main" id="{284052C3-0C4E-F14F-4994-1CA4582DC2AE}"/>
              </a:ext>
            </a:extLst>
          </p:cNvPr>
          <p:cNvPicPr>
            <a:picLocks noChangeAspect="1"/>
          </p:cNvPicPr>
          <p:nvPr/>
        </p:nvPicPr>
        <p:blipFill rotWithShape="1">
          <a:blip r:embed="rId2"/>
          <a:srcRect r="12189" b="-1"/>
          <a:stretch/>
        </p:blipFill>
        <p:spPr>
          <a:xfrm>
            <a:off x="-15984" y="-75233"/>
            <a:ext cx="12191980" cy="4408344"/>
          </a:xfrm>
          <a:custGeom>
            <a:avLst/>
            <a:gdLst/>
            <a:ahLst/>
            <a:cxnLst/>
            <a:rect l="l" t="t" r="r" b="b"/>
            <a:pathLst>
              <a:path w="12192000" h="4408344">
                <a:moveTo>
                  <a:pt x="0" y="0"/>
                </a:moveTo>
                <a:lnTo>
                  <a:pt x="12192000" y="0"/>
                </a:lnTo>
                <a:lnTo>
                  <a:pt x="12192000" y="4381821"/>
                </a:lnTo>
                <a:lnTo>
                  <a:pt x="11986461" y="4386473"/>
                </a:lnTo>
                <a:cubicBezTo>
                  <a:pt x="11912297" y="4385498"/>
                  <a:pt x="11838168" y="4381870"/>
                  <a:pt x="11764214" y="4375593"/>
                </a:cubicBezTo>
                <a:cubicBezTo>
                  <a:pt x="11656850" y="4367589"/>
                  <a:pt x="11548596" y="4356535"/>
                  <a:pt x="11441995" y="4376864"/>
                </a:cubicBezTo>
                <a:cubicBezTo>
                  <a:pt x="11324975" y="4399353"/>
                  <a:pt x="11208081" y="4399480"/>
                  <a:pt x="11090044" y="4393763"/>
                </a:cubicBezTo>
                <a:cubicBezTo>
                  <a:pt x="10989160" y="4388935"/>
                  <a:pt x="10888657" y="4363523"/>
                  <a:pt x="10787011" y="4390332"/>
                </a:cubicBezTo>
                <a:cubicBezTo>
                  <a:pt x="10776897" y="4391806"/>
                  <a:pt x="10766592" y="4391374"/>
                  <a:pt x="10756643" y="4389062"/>
                </a:cubicBezTo>
                <a:cubicBezTo>
                  <a:pt x="10645468" y="4373688"/>
                  <a:pt x="10533530" y="4386266"/>
                  <a:pt x="10421973" y="4381946"/>
                </a:cubicBezTo>
                <a:cubicBezTo>
                  <a:pt x="10370515" y="4379913"/>
                  <a:pt x="10318040" y="4381057"/>
                  <a:pt x="10267216" y="4375593"/>
                </a:cubicBezTo>
                <a:cubicBezTo>
                  <a:pt x="10150577" y="4363142"/>
                  <a:pt x="10034192" y="4356535"/>
                  <a:pt x="9918824" y="4385885"/>
                </a:cubicBezTo>
                <a:cubicBezTo>
                  <a:pt x="9885153" y="4393801"/>
                  <a:pt x="9850745" y="4398057"/>
                  <a:pt x="9816160" y="4398591"/>
                </a:cubicBezTo>
                <a:cubicBezTo>
                  <a:pt x="9703206" y="4402657"/>
                  <a:pt x="9590632" y="4394906"/>
                  <a:pt x="9478059" y="4388553"/>
                </a:cubicBezTo>
                <a:cubicBezTo>
                  <a:pt x="9399918" y="4384106"/>
                  <a:pt x="9321904" y="4374450"/>
                  <a:pt x="9243637" y="4382582"/>
                </a:cubicBezTo>
                <a:cubicBezTo>
                  <a:pt x="9198150" y="4387283"/>
                  <a:pt x="9152282" y="4387283"/>
                  <a:pt x="9106795" y="4382582"/>
                </a:cubicBezTo>
                <a:cubicBezTo>
                  <a:pt x="9022962" y="4372760"/>
                  <a:pt x="8938380" y="4370930"/>
                  <a:pt x="8854204" y="4377118"/>
                </a:cubicBezTo>
                <a:cubicBezTo>
                  <a:pt x="8728543" y="4387918"/>
                  <a:pt x="8603010" y="4396939"/>
                  <a:pt x="8476969" y="4379786"/>
                </a:cubicBezTo>
                <a:cubicBezTo>
                  <a:pt x="8405486" y="4368554"/>
                  <a:pt x="8332808" y="4367233"/>
                  <a:pt x="8260970" y="4375848"/>
                </a:cubicBezTo>
                <a:cubicBezTo>
                  <a:pt x="8089823" y="4399862"/>
                  <a:pt x="7918295" y="4392111"/>
                  <a:pt x="7746767" y="4382201"/>
                </a:cubicBezTo>
                <a:cubicBezTo>
                  <a:pt x="7632160" y="4375466"/>
                  <a:pt x="7517046" y="4363142"/>
                  <a:pt x="7402693" y="4379405"/>
                </a:cubicBezTo>
                <a:cubicBezTo>
                  <a:pt x="7256831" y="4399734"/>
                  <a:pt x="7110841" y="4393000"/>
                  <a:pt x="6964597" y="4387029"/>
                </a:cubicBezTo>
                <a:cubicBezTo>
                  <a:pt x="6857233" y="4382582"/>
                  <a:pt x="6749742" y="4369113"/>
                  <a:pt x="6642124" y="4385758"/>
                </a:cubicBezTo>
                <a:cubicBezTo>
                  <a:pt x="6631045" y="4387270"/>
                  <a:pt x="6619775" y="4386139"/>
                  <a:pt x="6609216" y="4382455"/>
                </a:cubicBezTo>
                <a:cubicBezTo>
                  <a:pt x="6568379" y="4369012"/>
                  <a:pt x="6524595" y="4367208"/>
                  <a:pt x="6482793" y="4377245"/>
                </a:cubicBezTo>
                <a:cubicBezTo>
                  <a:pt x="6405669" y="4394144"/>
                  <a:pt x="6328672" y="4401513"/>
                  <a:pt x="6250150" y="4386139"/>
                </a:cubicBezTo>
                <a:cubicBezTo>
                  <a:pt x="6217254" y="4379253"/>
                  <a:pt x="6183521" y="4377245"/>
                  <a:pt x="6150028" y="4380168"/>
                </a:cubicBezTo>
                <a:cubicBezTo>
                  <a:pt x="6020175" y="4393128"/>
                  <a:pt x="5890068" y="4388045"/>
                  <a:pt x="5760087" y="4385504"/>
                </a:cubicBezTo>
                <a:cubicBezTo>
                  <a:pt x="5521345" y="4381057"/>
                  <a:pt x="5282477" y="4385504"/>
                  <a:pt x="5044242" y="4362761"/>
                </a:cubicBezTo>
                <a:cubicBezTo>
                  <a:pt x="4979506" y="4356599"/>
                  <a:pt x="4914326" y="4352659"/>
                  <a:pt x="4849272" y="4353438"/>
                </a:cubicBezTo>
                <a:cubicBezTo>
                  <a:pt x="4784218" y="4354216"/>
                  <a:pt x="4719291" y="4359711"/>
                  <a:pt x="4655063" y="4372417"/>
                </a:cubicBezTo>
                <a:cubicBezTo>
                  <a:pt x="4447578" y="4412694"/>
                  <a:pt x="4239457" y="4415236"/>
                  <a:pt x="4029811" y="4398972"/>
                </a:cubicBezTo>
                <a:cubicBezTo>
                  <a:pt x="3943792" y="4392238"/>
                  <a:pt x="3857774" y="4381057"/>
                  <a:pt x="3771375" y="4383217"/>
                </a:cubicBezTo>
                <a:cubicBezTo>
                  <a:pt x="3623225" y="4387156"/>
                  <a:pt x="3474948" y="4379151"/>
                  <a:pt x="3326672" y="4381184"/>
                </a:cubicBezTo>
                <a:cubicBezTo>
                  <a:pt x="3322669" y="4381756"/>
                  <a:pt x="3318578" y="4381222"/>
                  <a:pt x="3314855" y="4379659"/>
                </a:cubicBezTo>
                <a:cubicBezTo>
                  <a:pt x="3278008" y="4354375"/>
                  <a:pt x="3237604" y="4364158"/>
                  <a:pt x="3199487" y="4370765"/>
                </a:cubicBezTo>
                <a:cubicBezTo>
                  <a:pt x="3072810" y="4392746"/>
                  <a:pt x="2946260" y="4403546"/>
                  <a:pt x="2817550" y="4386520"/>
                </a:cubicBezTo>
                <a:cubicBezTo>
                  <a:pt x="2694647" y="4368694"/>
                  <a:pt x="2569990" y="4366471"/>
                  <a:pt x="2446541" y="4379913"/>
                </a:cubicBezTo>
                <a:cubicBezTo>
                  <a:pt x="2276791" y="4399734"/>
                  <a:pt x="2107677" y="4395541"/>
                  <a:pt x="1938308" y="4379913"/>
                </a:cubicBezTo>
                <a:cubicBezTo>
                  <a:pt x="1869570" y="4373561"/>
                  <a:pt x="1799815" y="4362761"/>
                  <a:pt x="1731712" y="4378643"/>
                </a:cubicBezTo>
                <a:cubicBezTo>
                  <a:pt x="1647854" y="4398083"/>
                  <a:pt x="1564250" y="4391730"/>
                  <a:pt x="1480137" y="4387410"/>
                </a:cubicBezTo>
                <a:cubicBezTo>
                  <a:pt x="1373663" y="4381819"/>
                  <a:pt x="1267442" y="4365683"/>
                  <a:pt x="1160586" y="4378389"/>
                </a:cubicBezTo>
                <a:cubicBezTo>
                  <a:pt x="1111161" y="4384233"/>
                  <a:pt x="1062116" y="4393509"/>
                  <a:pt x="1012055" y="4391095"/>
                </a:cubicBezTo>
                <a:cubicBezTo>
                  <a:pt x="873562" y="4384742"/>
                  <a:pt x="735196" y="4377245"/>
                  <a:pt x="596449" y="4378389"/>
                </a:cubicBezTo>
                <a:cubicBezTo>
                  <a:pt x="538383" y="4378770"/>
                  <a:pt x="480699" y="4380676"/>
                  <a:pt x="422887" y="4384869"/>
                </a:cubicBezTo>
                <a:cubicBezTo>
                  <a:pt x="315015" y="4392746"/>
                  <a:pt x="207524" y="4382073"/>
                  <a:pt x="100033" y="4378262"/>
                </a:cubicBezTo>
                <a:lnTo>
                  <a:pt x="0" y="4382743"/>
                </a:lnTo>
                <a:close/>
              </a:path>
            </a:pathLst>
          </a:custGeom>
        </p:spPr>
      </p:pic>
      <p:sp>
        <p:nvSpPr>
          <p:cNvPr id="14"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4F45CD"/>
          </a:solidFill>
          <a:ln w="38100" cap="rnd">
            <a:solidFill>
              <a:srgbClr val="4F45C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5EB35C-F09A-771B-56F3-0E136114B0B8}"/>
              </a:ext>
            </a:extLst>
          </p:cNvPr>
          <p:cNvSpPr>
            <a:spLocks noGrp="1"/>
          </p:cNvSpPr>
          <p:nvPr>
            <p:ph idx="1"/>
          </p:nvPr>
        </p:nvSpPr>
        <p:spPr>
          <a:xfrm>
            <a:off x="4654294" y="4777739"/>
            <a:ext cx="6897626" cy="1399223"/>
          </a:xfrm>
        </p:spPr>
        <p:txBody>
          <a:bodyPr anchor="ctr">
            <a:noAutofit/>
          </a:bodyPr>
          <a:lstStyle/>
          <a:p>
            <a:pPr>
              <a:lnSpc>
                <a:spcPct val="100000"/>
              </a:lnSpc>
            </a:pPr>
            <a:r>
              <a:rPr lang="en-SG" sz="1400" dirty="0">
                <a:solidFill>
                  <a:schemeClr val="bg1"/>
                </a:solidFill>
                <a:latin typeface="Abadi" panose="020B0604020104020204" pitchFamily="34" charset="0"/>
                <a:cs typeface="Arial" panose="020B0604020202020204" pitchFamily="34" charset="0"/>
              </a:rPr>
              <a:t>After going through the given dataset, I had found 3 main problems with the dataset. This included there being images of other vegetables under the wrong vegetable folder, copies of the same images, and images which included multiple vegetables all in one</a:t>
            </a:r>
          </a:p>
          <a:p>
            <a:pPr>
              <a:lnSpc>
                <a:spcPct val="100000"/>
              </a:lnSpc>
            </a:pPr>
            <a:r>
              <a:rPr lang="en-SG" sz="1400" dirty="0">
                <a:solidFill>
                  <a:schemeClr val="bg1"/>
                </a:solidFill>
                <a:latin typeface="Abadi" panose="020B0604020104020204" pitchFamily="34" charset="0"/>
                <a:cs typeface="Arial" panose="020B0604020202020204" pitchFamily="34" charset="0"/>
              </a:rPr>
              <a:t>To fix this, I removed the vegetables that were in the wrong folder, removed the copies, and kept the images with multiple vegetables as the primary focus was on the correct vegetable for that folder</a:t>
            </a:r>
          </a:p>
        </p:txBody>
      </p:sp>
    </p:spTree>
    <p:extLst>
      <p:ext uri="{BB962C8B-B14F-4D97-AF65-F5344CB8AC3E}">
        <p14:creationId xmlns:p14="http://schemas.microsoft.com/office/powerpoint/2010/main" val="2496409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67D7140-7127-C005-92CB-9FF9702810F6}"/>
              </a:ext>
            </a:extLst>
          </p:cNvPr>
          <p:cNvPicPr>
            <a:picLocks noGrp="1" noChangeAspect="1"/>
          </p:cNvPicPr>
          <p:nvPr>
            <p:ph idx="1"/>
          </p:nvPr>
        </p:nvPicPr>
        <p:blipFill>
          <a:blip r:embed="rId2"/>
          <a:stretch>
            <a:fillRect/>
          </a:stretch>
        </p:blipFill>
        <p:spPr>
          <a:xfrm>
            <a:off x="1039746" y="5011200"/>
            <a:ext cx="10112508" cy="1065286"/>
          </a:xfrm>
        </p:spPr>
      </p:pic>
      <p:pic>
        <p:nvPicPr>
          <p:cNvPr id="5" name="Picture 4">
            <a:extLst>
              <a:ext uri="{FF2B5EF4-FFF2-40B4-BE49-F238E27FC236}">
                <a16:creationId xmlns:a16="http://schemas.microsoft.com/office/drawing/2014/main" id="{CB6ABBDF-D7BE-FFE2-5C76-8D249E84CA45}"/>
              </a:ext>
            </a:extLst>
          </p:cNvPr>
          <p:cNvPicPr>
            <a:picLocks noChangeAspect="1"/>
          </p:cNvPicPr>
          <p:nvPr/>
        </p:nvPicPr>
        <p:blipFill>
          <a:blip r:embed="rId3"/>
          <a:stretch>
            <a:fillRect/>
          </a:stretch>
        </p:blipFill>
        <p:spPr>
          <a:xfrm>
            <a:off x="2997724" y="211361"/>
            <a:ext cx="5439266" cy="4311551"/>
          </a:xfrm>
          <a:prstGeom prst="rect">
            <a:avLst/>
          </a:prstGeom>
        </p:spPr>
      </p:pic>
      <p:cxnSp>
        <p:nvCxnSpPr>
          <p:cNvPr id="8" name="Connector: Elbow 7">
            <a:extLst>
              <a:ext uri="{FF2B5EF4-FFF2-40B4-BE49-F238E27FC236}">
                <a16:creationId xmlns:a16="http://schemas.microsoft.com/office/drawing/2014/main" id="{F896F04F-74A1-6539-135F-6C5E4F9DF33E}"/>
              </a:ext>
            </a:extLst>
          </p:cNvPr>
          <p:cNvCxnSpPr>
            <a:cxnSpLocks/>
            <a:stCxn id="5" idx="3"/>
          </p:cNvCxnSpPr>
          <p:nvPr/>
        </p:nvCxnSpPr>
        <p:spPr>
          <a:xfrm>
            <a:off x="8436990" y="2367137"/>
            <a:ext cx="1630837" cy="2421679"/>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CA2BA6B-2ED6-64F3-15FB-68990E823C58}"/>
              </a:ext>
            </a:extLst>
          </p:cNvPr>
          <p:cNvCxnSpPr>
            <a:cxnSpLocks/>
            <a:stCxn id="5" idx="1"/>
          </p:cNvCxnSpPr>
          <p:nvPr/>
        </p:nvCxnSpPr>
        <p:spPr>
          <a:xfrm rot="10800000" flipV="1">
            <a:off x="1772240" y="2367137"/>
            <a:ext cx="1225484" cy="2421678"/>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297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Content Placeholder 4">
            <a:extLst>
              <a:ext uri="{FF2B5EF4-FFF2-40B4-BE49-F238E27FC236}">
                <a16:creationId xmlns:a16="http://schemas.microsoft.com/office/drawing/2014/main" id="{02D1FC8A-5F21-C645-C148-FDA75FFE65B5}"/>
              </a:ext>
            </a:extLst>
          </p:cNvPr>
          <p:cNvPicPr>
            <a:picLocks noGrp="1" noChangeAspect="1"/>
          </p:cNvPicPr>
          <p:nvPr>
            <p:ph idx="1"/>
          </p:nvPr>
        </p:nvPicPr>
        <p:blipFill rotWithShape="1">
          <a:blip r:embed="rId2"/>
          <a:srcRect t="3788" b="22442"/>
          <a:stretch/>
        </p:blipFill>
        <p:spPr>
          <a:xfrm>
            <a:off x="20" y="0"/>
            <a:ext cx="12191977" cy="6858000"/>
          </a:xfrm>
          <a:prstGeom prst="rect">
            <a:avLst/>
          </a:prstGeom>
        </p:spPr>
      </p:pic>
      <p:sp>
        <p:nvSpPr>
          <p:cNvPr id="12" name="Rectangle 1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7B7AB-C613-4882-40C2-EA1BC63991BD}"/>
              </a:ext>
            </a:extLst>
          </p:cNvPr>
          <p:cNvSpPr>
            <a:spLocks noGrp="1"/>
          </p:cNvSpPr>
          <p:nvPr>
            <p:ph type="title"/>
          </p:nvPr>
        </p:nvSpPr>
        <p:spPr>
          <a:xfrm>
            <a:off x="6271268" y="1644368"/>
            <a:ext cx="5452529" cy="3569242"/>
          </a:xfrm>
        </p:spPr>
        <p:txBody>
          <a:bodyPr vert="horz" lIns="91440" tIns="45720" rIns="91440" bIns="45720" rtlCol="0" anchor="t">
            <a:normAutofit/>
          </a:bodyPr>
          <a:lstStyle/>
          <a:p>
            <a:r>
              <a:rPr lang="en-US" sz="5600" dirty="0">
                <a:solidFill>
                  <a:schemeClr val="bg1"/>
                </a:solidFill>
              </a:rPr>
              <a:t>DATA AUGMENTATION</a:t>
            </a:r>
          </a:p>
        </p:txBody>
      </p:sp>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Bent-Up 5">
            <a:extLst>
              <a:ext uri="{FF2B5EF4-FFF2-40B4-BE49-F238E27FC236}">
                <a16:creationId xmlns:a16="http://schemas.microsoft.com/office/drawing/2014/main" id="{13E707C8-95D3-F4AB-D284-6BA27658267D}"/>
              </a:ext>
            </a:extLst>
          </p:cNvPr>
          <p:cNvSpPr/>
          <p:nvPr/>
        </p:nvSpPr>
        <p:spPr>
          <a:xfrm rot="5400000" flipV="1">
            <a:off x="7879862" y="3393534"/>
            <a:ext cx="1354070" cy="1424981"/>
          </a:xfrm>
          <a:prstGeom prst="bentUpArrow">
            <a:avLst/>
          </a:prstGeom>
          <a:solidFill>
            <a:schemeClr val="accent3">
              <a:lumMod val="5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20333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CEFE81-A47B-EB04-93D1-C5FA543091EE}"/>
              </a:ext>
            </a:extLst>
          </p:cNvPr>
          <p:cNvPicPr>
            <a:picLocks noChangeAspect="1"/>
          </p:cNvPicPr>
          <p:nvPr/>
        </p:nvPicPr>
        <p:blipFill>
          <a:blip r:embed="rId2"/>
          <a:stretch>
            <a:fillRect/>
          </a:stretch>
        </p:blipFill>
        <p:spPr>
          <a:xfrm>
            <a:off x="266185" y="3525626"/>
            <a:ext cx="5412443" cy="2075214"/>
          </a:xfrm>
          <a:prstGeom prst="rect">
            <a:avLst/>
          </a:prstGeom>
        </p:spPr>
      </p:pic>
      <p:pic>
        <p:nvPicPr>
          <p:cNvPr id="9" name="Picture 8">
            <a:extLst>
              <a:ext uri="{FF2B5EF4-FFF2-40B4-BE49-F238E27FC236}">
                <a16:creationId xmlns:a16="http://schemas.microsoft.com/office/drawing/2014/main" id="{B7D848A1-08A3-CBE5-34A6-8285B4292AB3}"/>
              </a:ext>
            </a:extLst>
          </p:cNvPr>
          <p:cNvPicPr>
            <a:picLocks noChangeAspect="1"/>
          </p:cNvPicPr>
          <p:nvPr/>
        </p:nvPicPr>
        <p:blipFill>
          <a:blip r:embed="rId3"/>
          <a:stretch>
            <a:fillRect/>
          </a:stretch>
        </p:blipFill>
        <p:spPr>
          <a:xfrm>
            <a:off x="5963120" y="3525626"/>
            <a:ext cx="6102361" cy="2075214"/>
          </a:xfrm>
          <a:prstGeom prst="rect">
            <a:avLst/>
          </a:prstGeom>
        </p:spPr>
      </p:pic>
      <p:pic>
        <p:nvPicPr>
          <p:cNvPr id="13" name="Picture 12">
            <a:extLst>
              <a:ext uri="{FF2B5EF4-FFF2-40B4-BE49-F238E27FC236}">
                <a16:creationId xmlns:a16="http://schemas.microsoft.com/office/drawing/2014/main" id="{4921F8C2-7B14-7213-4405-3563290CE333}"/>
              </a:ext>
            </a:extLst>
          </p:cNvPr>
          <p:cNvPicPr>
            <a:picLocks noChangeAspect="1"/>
          </p:cNvPicPr>
          <p:nvPr/>
        </p:nvPicPr>
        <p:blipFill>
          <a:blip r:embed="rId4"/>
          <a:stretch>
            <a:fillRect/>
          </a:stretch>
        </p:blipFill>
        <p:spPr>
          <a:xfrm>
            <a:off x="620081" y="172231"/>
            <a:ext cx="10977090" cy="2335299"/>
          </a:xfrm>
          <a:prstGeom prst="rect">
            <a:avLst/>
          </a:prstGeom>
        </p:spPr>
      </p:pic>
      <p:cxnSp>
        <p:nvCxnSpPr>
          <p:cNvPr id="14" name="Connector: Elbow 13">
            <a:extLst>
              <a:ext uri="{FF2B5EF4-FFF2-40B4-BE49-F238E27FC236}">
                <a16:creationId xmlns:a16="http://schemas.microsoft.com/office/drawing/2014/main" id="{70CDBAF7-1D65-8EBD-A9E1-12981ABA9D0F}"/>
              </a:ext>
            </a:extLst>
          </p:cNvPr>
          <p:cNvCxnSpPr>
            <a:cxnSpLocks/>
            <a:endCxn id="9" idx="0"/>
          </p:cNvCxnSpPr>
          <p:nvPr/>
        </p:nvCxnSpPr>
        <p:spPr>
          <a:xfrm rot="16200000" flipH="1">
            <a:off x="8320291" y="2831616"/>
            <a:ext cx="876694" cy="511326"/>
          </a:xfrm>
          <a:prstGeom prst="bentConnector3">
            <a:avLst>
              <a:gd name="adj1" fmla="val 50000"/>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AF72405-E5DC-8845-AFEE-F86D6EDB0823}"/>
              </a:ext>
            </a:extLst>
          </p:cNvPr>
          <p:cNvCxnSpPr>
            <a:cxnSpLocks/>
            <a:endCxn id="7" idx="0"/>
          </p:cNvCxnSpPr>
          <p:nvPr/>
        </p:nvCxnSpPr>
        <p:spPr>
          <a:xfrm rot="5400000">
            <a:off x="2892369" y="2728969"/>
            <a:ext cx="876695" cy="716618"/>
          </a:xfrm>
          <a:prstGeom prst="bentConnector3">
            <a:avLst>
              <a:gd name="adj1" fmla="val 50000"/>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A88DD89-C230-2EDE-B7C1-5BFF4A791816}"/>
              </a:ext>
            </a:extLst>
          </p:cNvPr>
          <p:cNvCxnSpPr>
            <a:cxnSpLocks/>
            <a:endCxn id="7" idx="2"/>
          </p:cNvCxnSpPr>
          <p:nvPr/>
        </p:nvCxnSpPr>
        <p:spPr>
          <a:xfrm rot="10800000">
            <a:off x="2972407" y="5600841"/>
            <a:ext cx="2570554" cy="884805"/>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F238F67-B61B-D2C9-6827-ED127F4676E5}"/>
              </a:ext>
            </a:extLst>
          </p:cNvPr>
          <p:cNvCxnSpPr>
            <a:cxnSpLocks/>
            <a:endCxn id="9" idx="2"/>
          </p:cNvCxnSpPr>
          <p:nvPr/>
        </p:nvCxnSpPr>
        <p:spPr>
          <a:xfrm flipV="1">
            <a:off x="5354425" y="5600840"/>
            <a:ext cx="3659876" cy="884803"/>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831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1CBC-082A-9798-415C-2DC0AB2EC682}"/>
              </a:ext>
            </a:extLst>
          </p:cNvPr>
          <p:cNvSpPr>
            <a:spLocks noGrp="1"/>
          </p:cNvSpPr>
          <p:nvPr>
            <p:ph type="title"/>
          </p:nvPr>
        </p:nvSpPr>
        <p:spPr>
          <a:xfrm>
            <a:off x="576773" y="110601"/>
            <a:ext cx="10515600" cy="1325563"/>
          </a:xfrm>
        </p:spPr>
        <p:txBody>
          <a:bodyPr/>
          <a:lstStyle/>
          <a:p>
            <a:r>
              <a:rPr lang="en-US" dirty="0">
                <a:solidFill>
                  <a:schemeClr val="bg1">
                    <a:lumMod val="95000"/>
                  </a:schemeClr>
                </a:solidFill>
              </a:rPr>
              <a:t>BASELINE MODEL</a:t>
            </a:r>
            <a:endParaRPr lang="en-SG" dirty="0">
              <a:solidFill>
                <a:schemeClr val="bg1">
                  <a:lumMod val="95000"/>
                </a:schemeClr>
              </a:solidFill>
            </a:endParaRPr>
          </a:p>
        </p:txBody>
      </p:sp>
      <p:pic>
        <p:nvPicPr>
          <p:cNvPr id="5" name="Content Placeholder 4">
            <a:extLst>
              <a:ext uri="{FF2B5EF4-FFF2-40B4-BE49-F238E27FC236}">
                <a16:creationId xmlns:a16="http://schemas.microsoft.com/office/drawing/2014/main" id="{27DD2B48-63C4-CB5B-6A7E-2F46D82D1E1D}"/>
              </a:ext>
            </a:extLst>
          </p:cNvPr>
          <p:cNvPicPr>
            <a:picLocks noGrp="1" noChangeAspect="1"/>
          </p:cNvPicPr>
          <p:nvPr>
            <p:ph idx="1"/>
          </p:nvPr>
        </p:nvPicPr>
        <p:blipFill>
          <a:blip r:embed="rId2"/>
          <a:stretch>
            <a:fillRect/>
          </a:stretch>
        </p:blipFill>
        <p:spPr>
          <a:xfrm>
            <a:off x="485688" y="1436164"/>
            <a:ext cx="5125165" cy="2981741"/>
          </a:xfrm>
        </p:spPr>
      </p:pic>
      <p:pic>
        <p:nvPicPr>
          <p:cNvPr id="7" name="Picture 6">
            <a:extLst>
              <a:ext uri="{FF2B5EF4-FFF2-40B4-BE49-F238E27FC236}">
                <a16:creationId xmlns:a16="http://schemas.microsoft.com/office/drawing/2014/main" id="{1AC51AE5-6FED-233C-6038-D83661B9282C}"/>
              </a:ext>
            </a:extLst>
          </p:cNvPr>
          <p:cNvPicPr>
            <a:picLocks noChangeAspect="1"/>
          </p:cNvPicPr>
          <p:nvPr/>
        </p:nvPicPr>
        <p:blipFill>
          <a:blip r:embed="rId3"/>
          <a:stretch>
            <a:fillRect/>
          </a:stretch>
        </p:blipFill>
        <p:spPr>
          <a:xfrm>
            <a:off x="1128222" y="4643623"/>
            <a:ext cx="3840096" cy="255267"/>
          </a:xfrm>
          <a:prstGeom prst="rect">
            <a:avLst/>
          </a:prstGeom>
        </p:spPr>
      </p:pic>
      <p:pic>
        <p:nvPicPr>
          <p:cNvPr id="9" name="Picture 8">
            <a:extLst>
              <a:ext uri="{FF2B5EF4-FFF2-40B4-BE49-F238E27FC236}">
                <a16:creationId xmlns:a16="http://schemas.microsoft.com/office/drawing/2014/main" id="{136AFA9B-1AA1-C778-DC16-B0D46A739D40}"/>
              </a:ext>
            </a:extLst>
          </p:cNvPr>
          <p:cNvPicPr>
            <a:picLocks noChangeAspect="1"/>
          </p:cNvPicPr>
          <p:nvPr/>
        </p:nvPicPr>
        <p:blipFill>
          <a:blip r:embed="rId4"/>
          <a:stretch>
            <a:fillRect/>
          </a:stretch>
        </p:blipFill>
        <p:spPr>
          <a:xfrm>
            <a:off x="6096000" y="384260"/>
            <a:ext cx="5431707" cy="2981741"/>
          </a:xfrm>
          <a:prstGeom prst="rect">
            <a:avLst/>
          </a:prstGeom>
        </p:spPr>
      </p:pic>
      <p:pic>
        <p:nvPicPr>
          <p:cNvPr id="11" name="Picture 10">
            <a:extLst>
              <a:ext uri="{FF2B5EF4-FFF2-40B4-BE49-F238E27FC236}">
                <a16:creationId xmlns:a16="http://schemas.microsoft.com/office/drawing/2014/main" id="{C18FD36C-326D-7F06-52BA-F90C6FB6E4EE}"/>
              </a:ext>
            </a:extLst>
          </p:cNvPr>
          <p:cNvPicPr>
            <a:picLocks noChangeAspect="1"/>
          </p:cNvPicPr>
          <p:nvPr/>
        </p:nvPicPr>
        <p:blipFill>
          <a:blip r:embed="rId5"/>
          <a:stretch>
            <a:fillRect/>
          </a:stretch>
        </p:blipFill>
        <p:spPr>
          <a:xfrm>
            <a:off x="6096000" y="3492000"/>
            <a:ext cx="5431707" cy="3038401"/>
          </a:xfrm>
          <a:prstGeom prst="rect">
            <a:avLst/>
          </a:prstGeom>
        </p:spPr>
      </p:pic>
      <p:sp>
        <p:nvSpPr>
          <p:cNvPr id="12" name="Arrow: Left-Up 11">
            <a:extLst>
              <a:ext uri="{FF2B5EF4-FFF2-40B4-BE49-F238E27FC236}">
                <a16:creationId xmlns:a16="http://schemas.microsoft.com/office/drawing/2014/main" id="{8B78E131-77AB-144D-2953-A5E571CCB032}"/>
              </a:ext>
            </a:extLst>
          </p:cNvPr>
          <p:cNvSpPr/>
          <p:nvPr/>
        </p:nvSpPr>
        <p:spPr>
          <a:xfrm rot="5400000">
            <a:off x="3663337" y="3961755"/>
            <a:ext cx="1121789" cy="3220682"/>
          </a:xfrm>
          <a:prstGeom prst="leftUpArrow">
            <a:avLst>
              <a:gd name="adj1" fmla="val 25000"/>
              <a:gd name="adj2" fmla="val 24588"/>
              <a:gd name="adj3" fmla="val 25000"/>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0595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DD67-A868-66B7-9F8D-FB97FEDABE7A}"/>
              </a:ext>
            </a:extLst>
          </p:cNvPr>
          <p:cNvSpPr>
            <a:spLocks noGrp="1"/>
          </p:cNvSpPr>
          <p:nvPr>
            <p:ph type="title"/>
          </p:nvPr>
        </p:nvSpPr>
        <p:spPr>
          <a:xfrm>
            <a:off x="2999509" y="-158068"/>
            <a:ext cx="6412345" cy="1325563"/>
          </a:xfrm>
        </p:spPr>
        <p:txBody>
          <a:bodyPr/>
          <a:lstStyle/>
          <a:p>
            <a:r>
              <a:rPr lang="en-US" dirty="0"/>
              <a:t> </a:t>
            </a:r>
            <a:r>
              <a:rPr lang="en-US" dirty="0">
                <a:solidFill>
                  <a:schemeClr val="bg1">
                    <a:lumMod val="95000"/>
                  </a:schemeClr>
                </a:solidFill>
              </a:rPr>
              <a:t>MODEL IMPROVEMENT</a:t>
            </a:r>
            <a:endParaRPr lang="en-SG" dirty="0">
              <a:solidFill>
                <a:schemeClr val="bg1">
                  <a:lumMod val="95000"/>
                </a:schemeClr>
              </a:solidFill>
            </a:endParaRPr>
          </a:p>
        </p:txBody>
      </p:sp>
      <p:pic>
        <p:nvPicPr>
          <p:cNvPr id="5" name="Picture 4">
            <a:extLst>
              <a:ext uri="{FF2B5EF4-FFF2-40B4-BE49-F238E27FC236}">
                <a16:creationId xmlns:a16="http://schemas.microsoft.com/office/drawing/2014/main" id="{B20F20F4-3C62-B996-5136-4B7EA63B63AE}"/>
              </a:ext>
            </a:extLst>
          </p:cNvPr>
          <p:cNvPicPr>
            <a:picLocks noChangeAspect="1"/>
          </p:cNvPicPr>
          <p:nvPr/>
        </p:nvPicPr>
        <p:blipFill>
          <a:blip r:embed="rId2"/>
          <a:stretch>
            <a:fillRect/>
          </a:stretch>
        </p:blipFill>
        <p:spPr>
          <a:xfrm>
            <a:off x="4489208" y="1008875"/>
            <a:ext cx="3213583" cy="5023963"/>
          </a:xfrm>
          <a:prstGeom prst="rect">
            <a:avLst/>
          </a:prstGeom>
        </p:spPr>
      </p:pic>
      <p:pic>
        <p:nvPicPr>
          <p:cNvPr id="7" name="Picture 6">
            <a:extLst>
              <a:ext uri="{FF2B5EF4-FFF2-40B4-BE49-F238E27FC236}">
                <a16:creationId xmlns:a16="http://schemas.microsoft.com/office/drawing/2014/main" id="{9B18CB32-8EE9-6E02-BEAD-456641B193D4}"/>
              </a:ext>
            </a:extLst>
          </p:cNvPr>
          <p:cNvPicPr>
            <a:picLocks noChangeAspect="1"/>
          </p:cNvPicPr>
          <p:nvPr/>
        </p:nvPicPr>
        <p:blipFill>
          <a:blip r:embed="rId3"/>
          <a:stretch>
            <a:fillRect/>
          </a:stretch>
        </p:blipFill>
        <p:spPr>
          <a:xfrm>
            <a:off x="4450294" y="6321552"/>
            <a:ext cx="3067478" cy="257211"/>
          </a:xfrm>
          <a:prstGeom prst="rect">
            <a:avLst/>
          </a:prstGeom>
        </p:spPr>
      </p:pic>
      <p:pic>
        <p:nvPicPr>
          <p:cNvPr id="9" name="Picture 8">
            <a:extLst>
              <a:ext uri="{FF2B5EF4-FFF2-40B4-BE49-F238E27FC236}">
                <a16:creationId xmlns:a16="http://schemas.microsoft.com/office/drawing/2014/main" id="{15C6DD5A-BB89-45A2-622A-DFA56EFA2E9D}"/>
              </a:ext>
            </a:extLst>
          </p:cNvPr>
          <p:cNvPicPr>
            <a:picLocks noChangeAspect="1"/>
          </p:cNvPicPr>
          <p:nvPr/>
        </p:nvPicPr>
        <p:blipFill>
          <a:blip r:embed="rId4"/>
          <a:stretch>
            <a:fillRect/>
          </a:stretch>
        </p:blipFill>
        <p:spPr>
          <a:xfrm>
            <a:off x="170344" y="1704277"/>
            <a:ext cx="3846289" cy="4247576"/>
          </a:xfrm>
          <a:prstGeom prst="rect">
            <a:avLst/>
          </a:prstGeom>
        </p:spPr>
      </p:pic>
      <p:pic>
        <p:nvPicPr>
          <p:cNvPr id="11" name="Picture 10">
            <a:extLst>
              <a:ext uri="{FF2B5EF4-FFF2-40B4-BE49-F238E27FC236}">
                <a16:creationId xmlns:a16="http://schemas.microsoft.com/office/drawing/2014/main" id="{288BC847-830D-9C04-C983-58E5B37D4863}"/>
              </a:ext>
            </a:extLst>
          </p:cNvPr>
          <p:cNvPicPr>
            <a:picLocks noChangeAspect="1"/>
          </p:cNvPicPr>
          <p:nvPr/>
        </p:nvPicPr>
        <p:blipFill>
          <a:blip r:embed="rId5"/>
          <a:stretch>
            <a:fillRect/>
          </a:stretch>
        </p:blipFill>
        <p:spPr>
          <a:xfrm>
            <a:off x="383740" y="6282579"/>
            <a:ext cx="3086531" cy="295316"/>
          </a:xfrm>
          <a:prstGeom prst="rect">
            <a:avLst/>
          </a:prstGeom>
        </p:spPr>
      </p:pic>
      <p:pic>
        <p:nvPicPr>
          <p:cNvPr id="13" name="Picture 12">
            <a:extLst>
              <a:ext uri="{FF2B5EF4-FFF2-40B4-BE49-F238E27FC236}">
                <a16:creationId xmlns:a16="http://schemas.microsoft.com/office/drawing/2014/main" id="{350945DB-C934-C72A-0515-24D6664EAAD5}"/>
              </a:ext>
            </a:extLst>
          </p:cNvPr>
          <p:cNvPicPr>
            <a:picLocks noChangeAspect="1"/>
          </p:cNvPicPr>
          <p:nvPr/>
        </p:nvPicPr>
        <p:blipFill>
          <a:blip r:embed="rId6"/>
          <a:stretch>
            <a:fillRect/>
          </a:stretch>
        </p:blipFill>
        <p:spPr>
          <a:xfrm>
            <a:off x="8446840" y="2422203"/>
            <a:ext cx="3492596" cy="3610635"/>
          </a:xfrm>
          <a:prstGeom prst="rect">
            <a:avLst/>
          </a:prstGeom>
        </p:spPr>
      </p:pic>
      <p:pic>
        <p:nvPicPr>
          <p:cNvPr id="15" name="Picture 14">
            <a:extLst>
              <a:ext uri="{FF2B5EF4-FFF2-40B4-BE49-F238E27FC236}">
                <a16:creationId xmlns:a16="http://schemas.microsoft.com/office/drawing/2014/main" id="{45F538F3-AA4B-9E1C-2DDE-2546DB1391E8}"/>
              </a:ext>
            </a:extLst>
          </p:cNvPr>
          <p:cNvPicPr>
            <a:picLocks noChangeAspect="1"/>
          </p:cNvPicPr>
          <p:nvPr/>
        </p:nvPicPr>
        <p:blipFill>
          <a:blip r:embed="rId7"/>
          <a:stretch>
            <a:fillRect/>
          </a:stretch>
        </p:blipFill>
        <p:spPr>
          <a:xfrm>
            <a:off x="8465561" y="6301631"/>
            <a:ext cx="2991267" cy="257211"/>
          </a:xfrm>
          <a:prstGeom prst="rect">
            <a:avLst/>
          </a:prstGeom>
        </p:spPr>
      </p:pic>
      <p:cxnSp>
        <p:nvCxnSpPr>
          <p:cNvPr id="16" name="Connector: Elbow 15">
            <a:extLst>
              <a:ext uri="{FF2B5EF4-FFF2-40B4-BE49-F238E27FC236}">
                <a16:creationId xmlns:a16="http://schemas.microsoft.com/office/drawing/2014/main" id="{D9397A55-AA3B-BBA3-E45D-299564B31B8C}"/>
              </a:ext>
            </a:extLst>
          </p:cNvPr>
          <p:cNvCxnSpPr>
            <a:cxnSpLocks/>
            <a:endCxn id="9" idx="0"/>
          </p:cNvCxnSpPr>
          <p:nvPr/>
        </p:nvCxnSpPr>
        <p:spPr>
          <a:xfrm rot="10800000" flipV="1">
            <a:off x="2093490" y="1315615"/>
            <a:ext cx="2203185" cy="388661"/>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7C96EBB-68F4-88A5-0BB8-EA99ED0FC9F6}"/>
              </a:ext>
            </a:extLst>
          </p:cNvPr>
          <p:cNvCxnSpPr>
            <a:cxnSpLocks/>
            <a:endCxn id="13" idx="0"/>
          </p:cNvCxnSpPr>
          <p:nvPr/>
        </p:nvCxnSpPr>
        <p:spPr>
          <a:xfrm>
            <a:off x="7895324" y="1315614"/>
            <a:ext cx="2297814" cy="1106589"/>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449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DD67-A868-66B7-9F8D-FB97FEDABE7A}"/>
              </a:ext>
            </a:extLst>
          </p:cNvPr>
          <p:cNvSpPr>
            <a:spLocks noGrp="1"/>
          </p:cNvSpPr>
          <p:nvPr>
            <p:ph type="title"/>
          </p:nvPr>
        </p:nvSpPr>
        <p:spPr>
          <a:xfrm>
            <a:off x="4144482" y="-154306"/>
            <a:ext cx="3558309" cy="1325563"/>
          </a:xfrm>
        </p:spPr>
        <p:txBody>
          <a:bodyPr/>
          <a:lstStyle/>
          <a:p>
            <a:r>
              <a:rPr lang="en-US" dirty="0">
                <a:solidFill>
                  <a:schemeClr val="bg1">
                    <a:lumMod val="95000"/>
                  </a:schemeClr>
                </a:solidFill>
              </a:rPr>
              <a:t>GRU MODEL</a:t>
            </a:r>
            <a:endParaRPr lang="en-SG" dirty="0">
              <a:solidFill>
                <a:schemeClr val="bg1">
                  <a:lumMod val="95000"/>
                </a:schemeClr>
              </a:solidFill>
            </a:endParaRPr>
          </a:p>
        </p:txBody>
      </p:sp>
      <p:cxnSp>
        <p:nvCxnSpPr>
          <p:cNvPr id="16" name="Connector: Elbow 15">
            <a:extLst>
              <a:ext uri="{FF2B5EF4-FFF2-40B4-BE49-F238E27FC236}">
                <a16:creationId xmlns:a16="http://schemas.microsoft.com/office/drawing/2014/main" id="{D9397A55-AA3B-BBA3-E45D-299564B31B8C}"/>
              </a:ext>
            </a:extLst>
          </p:cNvPr>
          <p:cNvCxnSpPr>
            <a:cxnSpLocks/>
          </p:cNvCxnSpPr>
          <p:nvPr/>
        </p:nvCxnSpPr>
        <p:spPr>
          <a:xfrm rot="10800000" flipV="1">
            <a:off x="3095351" y="1315614"/>
            <a:ext cx="1988833" cy="598562"/>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7C96EBB-68F4-88A5-0BB8-EA99ED0FC9F6}"/>
              </a:ext>
            </a:extLst>
          </p:cNvPr>
          <p:cNvCxnSpPr>
            <a:cxnSpLocks/>
            <a:endCxn id="8" idx="0"/>
          </p:cNvCxnSpPr>
          <p:nvPr/>
        </p:nvCxnSpPr>
        <p:spPr>
          <a:xfrm>
            <a:off x="4228487" y="1315614"/>
            <a:ext cx="4736226" cy="1197124"/>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3241515-9932-B497-ADD6-BECED58EF8E6}"/>
              </a:ext>
            </a:extLst>
          </p:cNvPr>
          <p:cNvPicPr>
            <a:picLocks noChangeAspect="1"/>
          </p:cNvPicPr>
          <p:nvPr/>
        </p:nvPicPr>
        <p:blipFill>
          <a:blip r:embed="rId2"/>
          <a:stretch>
            <a:fillRect/>
          </a:stretch>
        </p:blipFill>
        <p:spPr>
          <a:xfrm>
            <a:off x="255384" y="1926168"/>
            <a:ext cx="5679934" cy="3147351"/>
          </a:xfrm>
          <a:prstGeom prst="rect">
            <a:avLst/>
          </a:prstGeom>
        </p:spPr>
      </p:pic>
      <p:pic>
        <p:nvPicPr>
          <p:cNvPr id="8" name="Picture 7">
            <a:extLst>
              <a:ext uri="{FF2B5EF4-FFF2-40B4-BE49-F238E27FC236}">
                <a16:creationId xmlns:a16="http://schemas.microsoft.com/office/drawing/2014/main" id="{ECB86D37-E190-DE60-E054-BC13E89E6C12}"/>
              </a:ext>
            </a:extLst>
          </p:cNvPr>
          <p:cNvPicPr>
            <a:picLocks noChangeAspect="1"/>
          </p:cNvPicPr>
          <p:nvPr/>
        </p:nvPicPr>
        <p:blipFill>
          <a:blip r:embed="rId3"/>
          <a:stretch>
            <a:fillRect/>
          </a:stretch>
        </p:blipFill>
        <p:spPr>
          <a:xfrm>
            <a:off x="6256683" y="2512738"/>
            <a:ext cx="5416059" cy="3029648"/>
          </a:xfrm>
          <a:prstGeom prst="rect">
            <a:avLst/>
          </a:prstGeom>
        </p:spPr>
      </p:pic>
      <p:cxnSp>
        <p:nvCxnSpPr>
          <p:cNvPr id="14" name="Connector: Elbow 13">
            <a:extLst>
              <a:ext uri="{FF2B5EF4-FFF2-40B4-BE49-F238E27FC236}">
                <a16:creationId xmlns:a16="http://schemas.microsoft.com/office/drawing/2014/main" id="{958DFBFA-879B-6C06-DA73-B1A8ED43BF34}"/>
              </a:ext>
            </a:extLst>
          </p:cNvPr>
          <p:cNvCxnSpPr>
            <a:cxnSpLocks/>
            <a:endCxn id="8" idx="2"/>
          </p:cNvCxnSpPr>
          <p:nvPr/>
        </p:nvCxnSpPr>
        <p:spPr>
          <a:xfrm flipV="1">
            <a:off x="5405550" y="5542386"/>
            <a:ext cx="3559163" cy="525905"/>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8789076-86FF-5CB0-9606-C95DAD380000}"/>
              </a:ext>
            </a:extLst>
          </p:cNvPr>
          <p:cNvCxnSpPr>
            <a:cxnSpLocks/>
          </p:cNvCxnSpPr>
          <p:nvPr/>
        </p:nvCxnSpPr>
        <p:spPr>
          <a:xfrm rot="10800000">
            <a:off x="3118009" y="5061524"/>
            <a:ext cx="2605900" cy="1006767"/>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344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44DE-3D64-8D7A-8642-285D9454FFA9}"/>
              </a:ext>
            </a:extLst>
          </p:cNvPr>
          <p:cNvSpPr>
            <a:spLocks noGrp="1"/>
          </p:cNvSpPr>
          <p:nvPr>
            <p:ph type="title"/>
          </p:nvPr>
        </p:nvSpPr>
        <p:spPr>
          <a:xfrm>
            <a:off x="2254379" y="0"/>
            <a:ext cx="10515600" cy="1325563"/>
          </a:xfrm>
        </p:spPr>
        <p:txBody>
          <a:bodyPr/>
          <a:lstStyle/>
          <a:p>
            <a:r>
              <a:rPr lang="en-US" dirty="0">
                <a:solidFill>
                  <a:schemeClr val="bg1">
                    <a:lumMod val="95000"/>
                  </a:schemeClr>
                </a:solidFill>
              </a:rPr>
              <a:t>HYPERPARAMTER TUNING</a:t>
            </a:r>
            <a:endParaRPr lang="en-SG" dirty="0">
              <a:solidFill>
                <a:schemeClr val="bg1">
                  <a:lumMod val="95000"/>
                </a:schemeClr>
              </a:solidFill>
            </a:endParaRPr>
          </a:p>
        </p:txBody>
      </p:sp>
      <p:pic>
        <p:nvPicPr>
          <p:cNvPr id="5" name="Content Placeholder 4">
            <a:extLst>
              <a:ext uri="{FF2B5EF4-FFF2-40B4-BE49-F238E27FC236}">
                <a16:creationId xmlns:a16="http://schemas.microsoft.com/office/drawing/2014/main" id="{15E7DBFB-063D-37A7-59C0-9F70662A52AF}"/>
              </a:ext>
            </a:extLst>
          </p:cNvPr>
          <p:cNvPicPr>
            <a:picLocks noGrp="1" noChangeAspect="1"/>
          </p:cNvPicPr>
          <p:nvPr>
            <p:ph idx="1"/>
          </p:nvPr>
        </p:nvPicPr>
        <p:blipFill>
          <a:blip r:embed="rId2"/>
          <a:stretch>
            <a:fillRect/>
          </a:stretch>
        </p:blipFill>
        <p:spPr>
          <a:xfrm>
            <a:off x="183432" y="1192489"/>
            <a:ext cx="7923619" cy="2969443"/>
          </a:xfrm>
        </p:spPr>
      </p:pic>
      <p:pic>
        <p:nvPicPr>
          <p:cNvPr id="7" name="Picture 6">
            <a:extLst>
              <a:ext uri="{FF2B5EF4-FFF2-40B4-BE49-F238E27FC236}">
                <a16:creationId xmlns:a16="http://schemas.microsoft.com/office/drawing/2014/main" id="{93DDE6DB-EFDC-A6FF-34DC-526BE6A7C967}"/>
              </a:ext>
            </a:extLst>
          </p:cNvPr>
          <p:cNvPicPr>
            <a:picLocks noChangeAspect="1"/>
          </p:cNvPicPr>
          <p:nvPr/>
        </p:nvPicPr>
        <p:blipFill>
          <a:blip r:embed="rId3"/>
          <a:stretch>
            <a:fillRect/>
          </a:stretch>
        </p:blipFill>
        <p:spPr>
          <a:xfrm>
            <a:off x="8274452" y="2413261"/>
            <a:ext cx="3734116" cy="3403077"/>
          </a:xfrm>
          <a:prstGeom prst="rect">
            <a:avLst/>
          </a:prstGeom>
        </p:spPr>
      </p:pic>
      <p:cxnSp>
        <p:nvCxnSpPr>
          <p:cNvPr id="8" name="Connector: Elbow 7">
            <a:extLst>
              <a:ext uri="{FF2B5EF4-FFF2-40B4-BE49-F238E27FC236}">
                <a16:creationId xmlns:a16="http://schemas.microsoft.com/office/drawing/2014/main" id="{4FBE77A5-635F-EB55-9BD2-A9B49A6F3C02}"/>
              </a:ext>
            </a:extLst>
          </p:cNvPr>
          <p:cNvCxnSpPr>
            <a:cxnSpLocks/>
            <a:endCxn id="5" idx="2"/>
          </p:cNvCxnSpPr>
          <p:nvPr/>
        </p:nvCxnSpPr>
        <p:spPr>
          <a:xfrm rot="10800000">
            <a:off x="4145243" y="4161932"/>
            <a:ext cx="3961811" cy="1016560"/>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BBFEF9F3-49B6-6396-FB96-330BB3AED06C}"/>
              </a:ext>
            </a:extLst>
          </p:cNvPr>
          <p:cNvCxnSpPr>
            <a:cxnSpLocks/>
            <a:endCxn id="7" idx="0"/>
          </p:cNvCxnSpPr>
          <p:nvPr/>
        </p:nvCxnSpPr>
        <p:spPr>
          <a:xfrm>
            <a:off x="8201608" y="1688841"/>
            <a:ext cx="1939902" cy="724420"/>
          </a:xfrm>
          <a:prstGeom prst="bentConnector2">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48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rescent moon in the night sky">
            <a:extLst>
              <a:ext uri="{FF2B5EF4-FFF2-40B4-BE49-F238E27FC236}">
                <a16:creationId xmlns:a16="http://schemas.microsoft.com/office/drawing/2014/main" id="{ACA19D5D-7620-E969-08AB-6803B9E23413}"/>
              </a:ext>
            </a:extLst>
          </p:cNvPr>
          <p:cNvPicPr>
            <a:picLocks noChangeAspect="1"/>
          </p:cNvPicPr>
          <p:nvPr/>
        </p:nvPicPr>
        <p:blipFill rotWithShape="1">
          <a:blip r:embed="rId2">
            <a:alphaModFix amt="50000"/>
          </a:blip>
          <a:srcRect t="5394" r="-1" b="10314"/>
          <a:stretch/>
        </p:blipFill>
        <p:spPr>
          <a:xfrm>
            <a:off x="20" y="10"/>
            <a:ext cx="12188931" cy="6857990"/>
          </a:xfrm>
          <a:prstGeom prst="rect">
            <a:avLst/>
          </a:prstGeom>
        </p:spPr>
      </p:pic>
      <p:sp>
        <p:nvSpPr>
          <p:cNvPr id="2" name="Title 1">
            <a:extLst>
              <a:ext uri="{FF2B5EF4-FFF2-40B4-BE49-F238E27FC236}">
                <a16:creationId xmlns:a16="http://schemas.microsoft.com/office/drawing/2014/main" id="{BED0BF26-E063-7C9D-7E09-999D591E2EC5}"/>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lnSpc>
                <a:spcPct val="90000"/>
              </a:lnSpc>
            </a:pPr>
            <a:r>
              <a:rPr lang="en-US" sz="7400" dirty="0"/>
              <a:t>MODEL COMPARISON</a:t>
            </a:r>
            <a:br>
              <a:rPr lang="en-US" sz="7400" dirty="0"/>
            </a:br>
            <a:endParaRPr lang="en-US" sz="7400" dirty="0"/>
          </a:p>
        </p:txBody>
      </p:sp>
      <p:sp>
        <p:nvSpPr>
          <p:cNvPr id="26"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276783"/>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72AB81-393B-7009-C035-8037897968A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3768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1AA7-0911-BE06-9DBF-0CFD0E014D6F}"/>
              </a:ext>
            </a:extLst>
          </p:cNvPr>
          <p:cNvSpPr>
            <a:spLocks noGrp="1"/>
          </p:cNvSpPr>
          <p:nvPr>
            <p:ph type="title"/>
          </p:nvPr>
        </p:nvSpPr>
        <p:spPr>
          <a:xfrm>
            <a:off x="2787073" y="0"/>
            <a:ext cx="10515600" cy="1325563"/>
          </a:xfrm>
        </p:spPr>
        <p:txBody>
          <a:bodyPr/>
          <a:lstStyle/>
          <a:p>
            <a:r>
              <a:rPr lang="en-US" dirty="0">
                <a:solidFill>
                  <a:schemeClr val="bg1">
                    <a:lumMod val="95000"/>
                  </a:schemeClr>
                </a:solidFill>
              </a:rPr>
              <a:t>MODEL DEPLOYMENT</a:t>
            </a:r>
            <a:endParaRPr lang="en-SG" dirty="0">
              <a:solidFill>
                <a:schemeClr val="bg1">
                  <a:lumMod val="95000"/>
                </a:schemeClr>
              </a:solidFill>
            </a:endParaRPr>
          </a:p>
        </p:txBody>
      </p:sp>
      <p:pic>
        <p:nvPicPr>
          <p:cNvPr id="5" name="Content Placeholder 4">
            <a:extLst>
              <a:ext uri="{FF2B5EF4-FFF2-40B4-BE49-F238E27FC236}">
                <a16:creationId xmlns:a16="http://schemas.microsoft.com/office/drawing/2014/main" id="{0DEE05C9-F82D-836F-DED2-B8270E47D8E9}"/>
              </a:ext>
            </a:extLst>
          </p:cNvPr>
          <p:cNvPicPr>
            <a:picLocks noGrp="1" noChangeAspect="1"/>
          </p:cNvPicPr>
          <p:nvPr>
            <p:ph idx="1"/>
          </p:nvPr>
        </p:nvPicPr>
        <p:blipFill>
          <a:blip r:embed="rId2"/>
          <a:stretch>
            <a:fillRect/>
          </a:stretch>
        </p:blipFill>
        <p:spPr>
          <a:xfrm>
            <a:off x="1026783" y="1429191"/>
            <a:ext cx="10223400" cy="4962181"/>
          </a:xfrm>
        </p:spPr>
      </p:pic>
    </p:spTree>
    <p:extLst>
      <p:ext uri="{BB962C8B-B14F-4D97-AF65-F5344CB8AC3E}">
        <p14:creationId xmlns:p14="http://schemas.microsoft.com/office/powerpoint/2010/main" val="221027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D595-D817-4A5E-F088-70FC44DD47D8}"/>
              </a:ext>
            </a:extLst>
          </p:cNvPr>
          <p:cNvSpPr>
            <a:spLocks noGrp="1"/>
          </p:cNvSpPr>
          <p:nvPr>
            <p:ph type="title"/>
          </p:nvPr>
        </p:nvSpPr>
        <p:spPr>
          <a:xfrm>
            <a:off x="765771" y="165948"/>
            <a:ext cx="13182600" cy="1325563"/>
          </a:xfrm>
        </p:spPr>
        <p:txBody>
          <a:bodyPr>
            <a:normAutofit/>
          </a:bodyPr>
          <a:lstStyle/>
          <a:p>
            <a:r>
              <a:rPr lang="en-SG" sz="6600" dirty="0">
                <a:solidFill>
                  <a:schemeClr val="bg1"/>
                </a:solidFill>
                <a:latin typeface="Berlin Sans FB" panose="020E0602020502020306" pitchFamily="34" charset="0"/>
              </a:rPr>
              <a:t>Visualizing the dataset (RGB)</a:t>
            </a:r>
          </a:p>
        </p:txBody>
      </p:sp>
      <p:pic>
        <p:nvPicPr>
          <p:cNvPr id="5" name="Content Placeholder 4">
            <a:extLst>
              <a:ext uri="{FF2B5EF4-FFF2-40B4-BE49-F238E27FC236}">
                <a16:creationId xmlns:a16="http://schemas.microsoft.com/office/drawing/2014/main" id="{F13E0030-10A7-79E7-D1E6-6B26EF1C8A42}"/>
              </a:ext>
            </a:extLst>
          </p:cNvPr>
          <p:cNvPicPr>
            <a:picLocks noGrp="1" noChangeAspect="1"/>
          </p:cNvPicPr>
          <p:nvPr>
            <p:ph idx="1"/>
          </p:nvPr>
        </p:nvPicPr>
        <p:blipFill>
          <a:blip r:embed="rId2"/>
          <a:stretch>
            <a:fillRect/>
          </a:stretch>
        </p:blipFill>
        <p:spPr>
          <a:xfrm>
            <a:off x="6276974" y="1836782"/>
            <a:ext cx="5543046" cy="4634077"/>
          </a:xfrm>
        </p:spPr>
      </p:pic>
      <p:pic>
        <p:nvPicPr>
          <p:cNvPr id="7" name="Picture 6">
            <a:extLst>
              <a:ext uri="{FF2B5EF4-FFF2-40B4-BE49-F238E27FC236}">
                <a16:creationId xmlns:a16="http://schemas.microsoft.com/office/drawing/2014/main" id="{2A70ADA1-E381-8E53-2635-797FFD28CB97}"/>
              </a:ext>
            </a:extLst>
          </p:cNvPr>
          <p:cNvPicPr>
            <a:picLocks noChangeAspect="1"/>
          </p:cNvPicPr>
          <p:nvPr/>
        </p:nvPicPr>
        <p:blipFill>
          <a:blip r:embed="rId3"/>
          <a:stretch>
            <a:fillRect/>
          </a:stretch>
        </p:blipFill>
        <p:spPr>
          <a:xfrm>
            <a:off x="371980" y="1836782"/>
            <a:ext cx="5572126" cy="4634077"/>
          </a:xfrm>
          <a:prstGeom prst="rect">
            <a:avLst/>
          </a:prstGeom>
        </p:spPr>
      </p:pic>
    </p:spTree>
    <p:extLst>
      <p:ext uri="{BB962C8B-B14F-4D97-AF65-F5344CB8AC3E}">
        <p14:creationId xmlns:p14="http://schemas.microsoft.com/office/powerpoint/2010/main" val="2475466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4796-0A3E-5FE6-3A39-BE25B9E8AE03}"/>
              </a:ext>
            </a:extLst>
          </p:cNvPr>
          <p:cNvSpPr>
            <a:spLocks noGrp="1"/>
          </p:cNvSpPr>
          <p:nvPr>
            <p:ph type="title"/>
          </p:nvPr>
        </p:nvSpPr>
        <p:spPr>
          <a:xfrm>
            <a:off x="2191565" y="243244"/>
            <a:ext cx="10515600" cy="1325563"/>
          </a:xfrm>
        </p:spPr>
        <p:txBody>
          <a:bodyPr/>
          <a:lstStyle/>
          <a:p>
            <a:r>
              <a:rPr lang="en-US" dirty="0">
                <a:solidFill>
                  <a:schemeClr val="bg1">
                    <a:lumMod val="95000"/>
                  </a:schemeClr>
                </a:solidFill>
              </a:rPr>
              <a:t>FINAL MODEL ANALYSIS</a:t>
            </a:r>
            <a:endParaRPr lang="en-SG" dirty="0">
              <a:solidFill>
                <a:schemeClr val="bg1">
                  <a:lumMod val="95000"/>
                </a:schemeClr>
              </a:solidFill>
            </a:endParaRPr>
          </a:p>
        </p:txBody>
      </p:sp>
      <p:pic>
        <p:nvPicPr>
          <p:cNvPr id="5" name="Content Placeholder 4">
            <a:extLst>
              <a:ext uri="{FF2B5EF4-FFF2-40B4-BE49-F238E27FC236}">
                <a16:creationId xmlns:a16="http://schemas.microsoft.com/office/drawing/2014/main" id="{B657F11B-4D05-70DD-81BF-50C087D666A5}"/>
              </a:ext>
            </a:extLst>
          </p:cNvPr>
          <p:cNvPicPr>
            <a:picLocks noGrp="1" noChangeAspect="1"/>
          </p:cNvPicPr>
          <p:nvPr>
            <p:ph idx="1"/>
          </p:nvPr>
        </p:nvPicPr>
        <p:blipFill>
          <a:blip r:embed="rId2"/>
          <a:stretch>
            <a:fillRect/>
          </a:stretch>
        </p:blipFill>
        <p:spPr>
          <a:xfrm>
            <a:off x="405612" y="2394334"/>
            <a:ext cx="11380776" cy="3238256"/>
          </a:xfrm>
        </p:spPr>
      </p:pic>
    </p:spTree>
    <p:extLst>
      <p:ext uri="{BB962C8B-B14F-4D97-AF65-F5344CB8AC3E}">
        <p14:creationId xmlns:p14="http://schemas.microsoft.com/office/powerpoint/2010/main" val="2092600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CF3BE9D1-A64E-A02C-28AF-4B1D2B01273E}"/>
              </a:ext>
            </a:extLst>
          </p:cNvPr>
          <p:cNvPicPr>
            <a:picLocks noChangeAspect="1"/>
          </p:cNvPicPr>
          <p:nvPr/>
        </p:nvPicPr>
        <p:blipFill rotWithShape="1">
          <a:blip r:embed="rId2">
            <a:alphaModFix amt="50000"/>
          </a:blip>
          <a:srcRect r="-1" b="15708"/>
          <a:stretch/>
        </p:blipFill>
        <p:spPr>
          <a:xfrm>
            <a:off x="20" y="10"/>
            <a:ext cx="12188931" cy="6857990"/>
          </a:xfrm>
          <a:prstGeom prst="rect">
            <a:avLst/>
          </a:prstGeom>
        </p:spPr>
      </p:pic>
      <p:sp>
        <p:nvSpPr>
          <p:cNvPr id="2" name="Title 1">
            <a:extLst>
              <a:ext uri="{FF2B5EF4-FFF2-40B4-BE49-F238E27FC236}">
                <a16:creationId xmlns:a16="http://schemas.microsoft.com/office/drawing/2014/main" id="{FDFFC413-71DD-5DDC-BCEA-33DDDBCC539A}"/>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9600"/>
              <a:t>THANK YOU</a:t>
            </a:r>
          </a:p>
        </p:txBody>
      </p:sp>
      <p:sp>
        <p:nvSpPr>
          <p:cNvPr id="22"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6854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2E05-8354-1CD4-6919-DA5A91046D64}"/>
              </a:ext>
            </a:extLst>
          </p:cNvPr>
          <p:cNvSpPr>
            <a:spLocks noGrp="1"/>
          </p:cNvSpPr>
          <p:nvPr>
            <p:ph type="title"/>
          </p:nvPr>
        </p:nvSpPr>
        <p:spPr/>
        <p:txBody>
          <a:bodyPr>
            <a:normAutofit/>
          </a:bodyPr>
          <a:lstStyle/>
          <a:p>
            <a:r>
              <a:rPr lang="en-SG" sz="5400" dirty="0">
                <a:solidFill>
                  <a:schemeClr val="bg1"/>
                </a:solidFill>
                <a:latin typeface="Berlin Sans FB" panose="020E0602020502020306" pitchFamily="34" charset="0"/>
              </a:rPr>
              <a:t>Visualizing the dataset (</a:t>
            </a:r>
            <a:r>
              <a:rPr lang="en-SG" sz="5400" dirty="0" err="1">
                <a:solidFill>
                  <a:schemeClr val="bg1"/>
                </a:solidFill>
                <a:latin typeface="Berlin Sans FB" panose="020E0602020502020306" pitchFamily="34" charset="0"/>
              </a:rPr>
              <a:t>Grayscaled</a:t>
            </a:r>
            <a:r>
              <a:rPr lang="en-SG" sz="5400" dirty="0">
                <a:solidFill>
                  <a:schemeClr val="bg1"/>
                </a:solidFill>
                <a:latin typeface="Berlin Sans FB" panose="020E0602020502020306" pitchFamily="34" charset="0"/>
              </a:rPr>
              <a:t>)</a:t>
            </a:r>
            <a:endParaRPr lang="en-SG" sz="5400" dirty="0"/>
          </a:p>
        </p:txBody>
      </p:sp>
      <p:pic>
        <p:nvPicPr>
          <p:cNvPr id="7" name="Picture 6">
            <a:extLst>
              <a:ext uri="{FF2B5EF4-FFF2-40B4-BE49-F238E27FC236}">
                <a16:creationId xmlns:a16="http://schemas.microsoft.com/office/drawing/2014/main" id="{2BFCF7CD-1FC9-1044-05F5-6EC0F3C92784}"/>
              </a:ext>
            </a:extLst>
          </p:cNvPr>
          <p:cNvPicPr>
            <a:picLocks noChangeAspect="1"/>
          </p:cNvPicPr>
          <p:nvPr/>
        </p:nvPicPr>
        <p:blipFill>
          <a:blip r:embed="rId2"/>
          <a:stretch>
            <a:fillRect/>
          </a:stretch>
        </p:blipFill>
        <p:spPr>
          <a:xfrm>
            <a:off x="265290" y="1933575"/>
            <a:ext cx="5572478" cy="4559300"/>
          </a:xfrm>
          <a:prstGeom prst="rect">
            <a:avLst/>
          </a:prstGeom>
        </p:spPr>
      </p:pic>
      <p:pic>
        <p:nvPicPr>
          <p:cNvPr id="13" name="Picture 12">
            <a:extLst>
              <a:ext uri="{FF2B5EF4-FFF2-40B4-BE49-F238E27FC236}">
                <a16:creationId xmlns:a16="http://schemas.microsoft.com/office/drawing/2014/main" id="{F959EC19-EA02-CC63-018D-DC9A9B716F38}"/>
              </a:ext>
            </a:extLst>
          </p:cNvPr>
          <p:cNvPicPr>
            <a:picLocks noChangeAspect="1"/>
          </p:cNvPicPr>
          <p:nvPr/>
        </p:nvPicPr>
        <p:blipFill>
          <a:blip r:embed="rId3"/>
          <a:stretch>
            <a:fillRect/>
          </a:stretch>
        </p:blipFill>
        <p:spPr>
          <a:xfrm>
            <a:off x="6354235" y="1995393"/>
            <a:ext cx="5417586" cy="4559300"/>
          </a:xfrm>
          <a:prstGeom prst="rect">
            <a:avLst/>
          </a:prstGeom>
        </p:spPr>
      </p:pic>
    </p:spTree>
    <p:extLst>
      <p:ext uri="{BB962C8B-B14F-4D97-AF65-F5344CB8AC3E}">
        <p14:creationId xmlns:p14="http://schemas.microsoft.com/office/powerpoint/2010/main" val="2067376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Exclamation mark on a yellow background">
            <a:extLst>
              <a:ext uri="{FF2B5EF4-FFF2-40B4-BE49-F238E27FC236}">
                <a16:creationId xmlns:a16="http://schemas.microsoft.com/office/drawing/2014/main" id="{76F1FAC4-7149-2EED-D5E2-8FA93CDCA41D}"/>
              </a:ext>
            </a:extLst>
          </p:cNvPr>
          <p:cNvPicPr>
            <a:picLocks noChangeAspect="1"/>
          </p:cNvPicPr>
          <p:nvPr/>
        </p:nvPicPr>
        <p:blipFill rotWithShape="1">
          <a:blip r:embed="rId2"/>
          <a:srcRect t="25000"/>
          <a:stretch/>
        </p:blipFill>
        <p:spPr>
          <a:xfrm>
            <a:off x="-1" y="-44419"/>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A0E2D-5267-4386-35C6-495FE5DD3D8C}"/>
              </a:ext>
            </a:extLst>
          </p:cNvPr>
          <p:cNvSpPr>
            <a:spLocks noGrp="1"/>
          </p:cNvSpPr>
          <p:nvPr>
            <p:ph type="title"/>
          </p:nvPr>
        </p:nvSpPr>
        <p:spPr>
          <a:xfrm>
            <a:off x="-261409" y="-1719776"/>
            <a:ext cx="12929659" cy="265120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dirty="0">
                <a:solidFill>
                  <a:schemeClr val="tx1">
                    <a:lumMod val="95000"/>
                    <a:lumOff val="5000"/>
                  </a:schemeClr>
                </a:solidFill>
                <a:latin typeface="Ink Free" panose="03080402000500000000" pitchFamily="66" charset="0"/>
              </a:rPr>
              <a:t>Assigning Train_Test_Val Split Valyes</a:t>
            </a:r>
          </a:p>
        </p:txBody>
      </p:sp>
      <p:cxnSp>
        <p:nvCxnSpPr>
          <p:cNvPr id="13" name="Straight Connector 12">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2D78CB0-6603-E372-6A84-9FB67D832F03}"/>
              </a:ext>
            </a:extLst>
          </p:cNvPr>
          <p:cNvPicPr>
            <a:picLocks noChangeAspect="1"/>
          </p:cNvPicPr>
          <p:nvPr/>
        </p:nvPicPr>
        <p:blipFill>
          <a:blip r:embed="rId3"/>
          <a:stretch>
            <a:fillRect/>
          </a:stretch>
        </p:blipFill>
        <p:spPr>
          <a:xfrm>
            <a:off x="564806" y="1599346"/>
            <a:ext cx="4416857" cy="1984385"/>
          </a:xfrm>
          <a:prstGeom prst="rect">
            <a:avLst/>
          </a:prstGeom>
        </p:spPr>
      </p:pic>
      <p:pic>
        <p:nvPicPr>
          <p:cNvPr id="17" name="Picture 16">
            <a:extLst>
              <a:ext uri="{FF2B5EF4-FFF2-40B4-BE49-F238E27FC236}">
                <a16:creationId xmlns:a16="http://schemas.microsoft.com/office/drawing/2014/main" id="{1FFCFE72-4DF9-A88A-7DC4-057D3850F049}"/>
              </a:ext>
            </a:extLst>
          </p:cNvPr>
          <p:cNvPicPr>
            <a:picLocks noChangeAspect="1"/>
          </p:cNvPicPr>
          <p:nvPr/>
        </p:nvPicPr>
        <p:blipFill>
          <a:blip r:embed="rId4"/>
          <a:stretch>
            <a:fillRect/>
          </a:stretch>
        </p:blipFill>
        <p:spPr>
          <a:xfrm>
            <a:off x="3895629" y="4242413"/>
            <a:ext cx="4615582" cy="2254670"/>
          </a:xfrm>
          <a:prstGeom prst="rect">
            <a:avLst/>
          </a:prstGeom>
        </p:spPr>
      </p:pic>
      <p:pic>
        <p:nvPicPr>
          <p:cNvPr id="19" name="Picture 18">
            <a:extLst>
              <a:ext uri="{FF2B5EF4-FFF2-40B4-BE49-F238E27FC236}">
                <a16:creationId xmlns:a16="http://schemas.microsoft.com/office/drawing/2014/main" id="{1A79E733-9DB0-4987-D2B4-AC75887028EC}"/>
              </a:ext>
            </a:extLst>
          </p:cNvPr>
          <p:cNvPicPr>
            <a:picLocks noChangeAspect="1"/>
          </p:cNvPicPr>
          <p:nvPr/>
        </p:nvPicPr>
        <p:blipFill>
          <a:blip r:embed="rId5"/>
          <a:stretch>
            <a:fillRect/>
          </a:stretch>
        </p:blipFill>
        <p:spPr>
          <a:xfrm>
            <a:off x="7210339" y="1599345"/>
            <a:ext cx="4648503" cy="1984385"/>
          </a:xfrm>
          <a:prstGeom prst="rect">
            <a:avLst/>
          </a:prstGeom>
        </p:spPr>
      </p:pic>
      <p:sp>
        <p:nvSpPr>
          <p:cNvPr id="25" name="Arrow: Left-Up 24">
            <a:extLst>
              <a:ext uri="{FF2B5EF4-FFF2-40B4-BE49-F238E27FC236}">
                <a16:creationId xmlns:a16="http://schemas.microsoft.com/office/drawing/2014/main" id="{95C86C28-BAC6-9252-B667-B98EB0699400}"/>
              </a:ext>
            </a:extLst>
          </p:cNvPr>
          <p:cNvSpPr/>
          <p:nvPr/>
        </p:nvSpPr>
        <p:spPr>
          <a:xfrm flipH="1">
            <a:off x="2153710" y="3872403"/>
            <a:ext cx="1193604" cy="1902087"/>
          </a:xfrm>
          <a:prstGeom prst="leftUpArrow">
            <a:avLst>
              <a:gd name="adj1" fmla="val 14395"/>
              <a:gd name="adj2" fmla="val 25000"/>
              <a:gd name="adj3" fmla="val 25000"/>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Arrow: Left-Up 25">
            <a:extLst>
              <a:ext uri="{FF2B5EF4-FFF2-40B4-BE49-F238E27FC236}">
                <a16:creationId xmlns:a16="http://schemas.microsoft.com/office/drawing/2014/main" id="{E9A9D881-ABAA-A19B-AF6C-4A5D1A6D8A0D}"/>
              </a:ext>
            </a:extLst>
          </p:cNvPr>
          <p:cNvSpPr/>
          <p:nvPr/>
        </p:nvSpPr>
        <p:spPr>
          <a:xfrm>
            <a:off x="9170365" y="3791633"/>
            <a:ext cx="978764" cy="1790955"/>
          </a:xfrm>
          <a:prstGeom prst="leftUp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34489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7C5F937-FDA4-49FD-A135-03738460F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515E37C-522A-423F-B958-36BF66141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4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1A61F4-5B3E-E62B-6B0E-BD56D4DB41FC}"/>
              </a:ext>
            </a:extLst>
          </p:cNvPr>
          <p:cNvSpPr>
            <a:spLocks noGrp="1"/>
          </p:cNvSpPr>
          <p:nvPr>
            <p:ph type="title"/>
          </p:nvPr>
        </p:nvSpPr>
        <p:spPr>
          <a:xfrm>
            <a:off x="594356" y="4781931"/>
            <a:ext cx="3419856" cy="1600200"/>
          </a:xfrm>
        </p:spPr>
        <p:txBody>
          <a:bodyPr vert="horz" lIns="91440" tIns="45720" rIns="91440" bIns="45720" rtlCol="0" anchor="ctr">
            <a:normAutofit/>
          </a:bodyPr>
          <a:lstStyle/>
          <a:p>
            <a:r>
              <a:rPr lang="en-US" dirty="0"/>
              <a:t>Image Averaging</a:t>
            </a:r>
          </a:p>
        </p:txBody>
      </p:sp>
      <p:sp>
        <p:nvSpPr>
          <p:cNvPr id="40" name="Rectangle 39">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tx1"/>
          </a:solidFill>
          <a:ln w="34925">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E520E5-5B99-4936-B6FF-184105ABE435}"/>
              </a:ext>
            </a:extLst>
          </p:cNvPr>
          <p:cNvSpPr txBox="1"/>
          <p:nvPr/>
        </p:nvSpPr>
        <p:spPr>
          <a:xfrm>
            <a:off x="4654294" y="4820412"/>
            <a:ext cx="6894576" cy="1600200"/>
          </a:xfrm>
          <a:prstGeom prst="rect">
            <a:avLst/>
          </a:prstGeom>
        </p:spPr>
        <p:txBody>
          <a:bodyPr vert="horz" lIns="91440" tIns="45720" rIns="91440" bIns="45720" rtlCol="0" anchor="ctr">
            <a:noAutofit/>
          </a:bodyPr>
          <a:lstStyle/>
          <a:p>
            <a:pPr indent="-228600">
              <a:lnSpc>
                <a:spcPct val="110000"/>
              </a:lnSpc>
              <a:spcAft>
                <a:spcPts val="600"/>
              </a:spcAft>
              <a:buFont typeface="Arial" panose="020B0604020202020204" pitchFamily="34" charset="0"/>
              <a:buChar char="•"/>
            </a:pPr>
            <a:r>
              <a:rPr lang="en-US" sz="2000" dirty="0">
                <a:latin typeface="Aptos" panose="020B0004020202020204" pitchFamily="34" charset="0"/>
              </a:rPr>
              <a:t>From this, We can see the variation between the images. This also shows that the images have no relation with each other. Thus, making it better for our model as it shows that our model will be exposed to a wider variety of images, thus potentially being able to enhance our model’s generalization for images.</a:t>
            </a:r>
          </a:p>
        </p:txBody>
      </p:sp>
      <p:pic>
        <p:nvPicPr>
          <p:cNvPr id="10" name="Picture 9">
            <a:extLst>
              <a:ext uri="{FF2B5EF4-FFF2-40B4-BE49-F238E27FC236}">
                <a16:creationId xmlns:a16="http://schemas.microsoft.com/office/drawing/2014/main" id="{37245F31-D49A-E552-E354-08E3BF0F5578}"/>
              </a:ext>
            </a:extLst>
          </p:cNvPr>
          <p:cNvPicPr>
            <a:picLocks noChangeAspect="1"/>
          </p:cNvPicPr>
          <p:nvPr/>
        </p:nvPicPr>
        <p:blipFill>
          <a:blip r:embed="rId2"/>
          <a:stretch>
            <a:fillRect/>
          </a:stretch>
        </p:blipFill>
        <p:spPr>
          <a:xfrm>
            <a:off x="1730502" y="863874"/>
            <a:ext cx="8727947" cy="3092665"/>
          </a:xfrm>
          <a:prstGeom prst="rect">
            <a:avLst/>
          </a:prstGeom>
        </p:spPr>
      </p:pic>
      <p:cxnSp>
        <p:nvCxnSpPr>
          <p:cNvPr id="14" name="Straight Arrow Connector 13">
            <a:extLst>
              <a:ext uri="{FF2B5EF4-FFF2-40B4-BE49-F238E27FC236}">
                <a16:creationId xmlns:a16="http://schemas.microsoft.com/office/drawing/2014/main" id="{3DA351A1-6443-519B-9727-A1C63BD8F1E5}"/>
              </a:ext>
            </a:extLst>
          </p:cNvPr>
          <p:cNvCxnSpPr>
            <a:cxnSpLocks/>
          </p:cNvCxnSpPr>
          <p:nvPr/>
        </p:nvCxnSpPr>
        <p:spPr>
          <a:xfrm>
            <a:off x="287465" y="2410206"/>
            <a:ext cx="1222248" cy="723138"/>
          </a:xfrm>
          <a:prstGeom prst="straightConnector1">
            <a:avLst/>
          </a:prstGeom>
          <a:ln w="1174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D949218-34EA-E28B-3C97-A088A8445D8C}"/>
              </a:ext>
            </a:extLst>
          </p:cNvPr>
          <p:cNvCxnSpPr>
            <a:cxnSpLocks/>
          </p:cNvCxnSpPr>
          <p:nvPr/>
        </p:nvCxnSpPr>
        <p:spPr>
          <a:xfrm flipH="1">
            <a:off x="10695907" y="1884066"/>
            <a:ext cx="1255587" cy="117305"/>
          </a:xfrm>
          <a:prstGeom prst="straightConnector1">
            <a:avLst/>
          </a:prstGeom>
          <a:ln w="1174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62328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ference room table">
            <a:extLst>
              <a:ext uri="{FF2B5EF4-FFF2-40B4-BE49-F238E27FC236}">
                <a16:creationId xmlns:a16="http://schemas.microsoft.com/office/drawing/2014/main" id="{9EF1F92A-C695-CCB2-8EF9-104CB751D173}"/>
              </a:ext>
            </a:extLst>
          </p:cNvPr>
          <p:cNvPicPr>
            <a:picLocks noChangeAspect="1"/>
          </p:cNvPicPr>
          <p:nvPr/>
        </p:nvPicPr>
        <p:blipFill rotWithShape="1">
          <a:blip r:embed="rId2">
            <a:alphaModFix amt="50000"/>
          </a:blip>
          <a:srcRect t="21302" r="-1" b="15656"/>
          <a:stretch/>
        </p:blipFill>
        <p:spPr>
          <a:xfrm>
            <a:off x="20" y="10"/>
            <a:ext cx="12188931" cy="6857990"/>
          </a:xfrm>
          <a:prstGeom prst="rect">
            <a:avLst/>
          </a:prstGeom>
        </p:spPr>
      </p:pic>
      <p:sp>
        <p:nvSpPr>
          <p:cNvPr id="2" name="Title 1">
            <a:extLst>
              <a:ext uri="{FF2B5EF4-FFF2-40B4-BE49-F238E27FC236}">
                <a16:creationId xmlns:a16="http://schemas.microsoft.com/office/drawing/2014/main" id="{4B36980C-B1D4-5E46-83E2-8B42CC5F2EE9}"/>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8900"/>
              <a:t>Addressing Class Imbalance</a:t>
            </a:r>
          </a:p>
        </p:txBody>
      </p:sp>
      <p:sp>
        <p:nvSpPr>
          <p:cNvPr id="22"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33855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4B7F97DC-2D85-17B0-6E0D-6ADF0CDF7E00}"/>
              </a:ext>
            </a:extLst>
          </p:cNvPr>
          <p:cNvSpPr>
            <a:spLocks noGrp="1"/>
          </p:cNvSpPr>
          <p:nvPr>
            <p:ph idx="1"/>
          </p:nvPr>
        </p:nvSpPr>
        <p:spPr/>
        <p:txBody>
          <a:bodyPr/>
          <a:lstStyle/>
          <a:p>
            <a:endParaRPr lang="en-SG"/>
          </a:p>
        </p:txBody>
      </p:sp>
      <p:pic>
        <p:nvPicPr>
          <p:cNvPr id="9" name="Picture 8">
            <a:extLst>
              <a:ext uri="{FF2B5EF4-FFF2-40B4-BE49-F238E27FC236}">
                <a16:creationId xmlns:a16="http://schemas.microsoft.com/office/drawing/2014/main" id="{203A4AED-C100-9E30-CC36-D29AA2172B77}"/>
              </a:ext>
            </a:extLst>
          </p:cNvPr>
          <p:cNvPicPr>
            <a:picLocks noChangeAspect="1"/>
          </p:cNvPicPr>
          <p:nvPr/>
        </p:nvPicPr>
        <p:blipFill>
          <a:blip r:embed="rId2"/>
          <a:stretch>
            <a:fillRect/>
          </a:stretch>
        </p:blipFill>
        <p:spPr>
          <a:xfrm>
            <a:off x="0" y="0"/>
            <a:ext cx="12192000" cy="6837197"/>
          </a:xfrm>
          <a:prstGeom prst="rect">
            <a:avLst/>
          </a:prstGeom>
        </p:spPr>
      </p:pic>
    </p:spTree>
    <p:extLst>
      <p:ext uri="{BB962C8B-B14F-4D97-AF65-F5344CB8AC3E}">
        <p14:creationId xmlns:p14="http://schemas.microsoft.com/office/powerpoint/2010/main" val="135427990"/>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1B302C"/>
      </a:dk2>
      <a:lt2>
        <a:srgbClr val="F3F3F0"/>
      </a:lt2>
      <a:accent1>
        <a:srgbClr val="4F45CD"/>
      </a:accent1>
      <a:accent2>
        <a:srgbClr val="3261BA"/>
      </a:accent2>
      <a:accent3>
        <a:srgbClr val="44ACCC"/>
      </a:accent3>
      <a:accent4>
        <a:srgbClr val="32BAA2"/>
      </a:accent4>
      <a:accent5>
        <a:srgbClr val="41C476"/>
      </a:accent5>
      <a:accent6>
        <a:srgbClr val="34BA32"/>
      </a:accent6>
      <a:hlink>
        <a:srgbClr val="349E70"/>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530</TotalTime>
  <Words>308</Words>
  <Application>Microsoft Office PowerPoint</Application>
  <PresentationFormat>Widescreen</PresentationFormat>
  <Paragraphs>51</Paragraphs>
  <Slides>41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Abadi</vt:lpstr>
      <vt:lpstr>Aptos</vt:lpstr>
      <vt:lpstr>Arial</vt:lpstr>
      <vt:lpstr>Arial Rounded MT Bold</vt:lpstr>
      <vt:lpstr>Bauhaus 93</vt:lpstr>
      <vt:lpstr>Berlin Sans FB</vt:lpstr>
      <vt:lpstr>Ink Free</vt:lpstr>
      <vt:lpstr>Modern Love</vt:lpstr>
      <vt:lpstr>The Hand</vt:lpstr>
      <vt:lpstr>SketchyVTI</vt:lpstr>
      <vt:lpstr>DEEP LEARNING CA1</vt:lpstr>
      <vt:lpstr>CNN MODEL </vt:lpstr>
      <vt:lpstr>Exploratory Data Analysis (EDA)</vt:lpstr>
      <vt:lpstr>Visualizing the dataset (RGB)</vt:lpstr>
      <vt:lpstr>Visualizing the dataset (Grayscaled)</vt:lpstr>
      <vt:lpstr>Assigning Train_Test_Val Split Valyes</vt:lpstr>
      <vt:lpstr>Image Averaging</vt:lpstr>
      <vt:lpstr>Addressing Class Imbalance</vt:lpstr>
      <vt:lpstr>PowerPoint Presentation</vt:lpstr>
      <vt:lpstr>Using Class Weights</vt:lpstr>
      <vt:lpstr>One-Hot Encoding</vt:lpstr>
      <vt:lpstr>   Standardization</vt:lpstr>
      <vt:lpstr>PowerPoint Presentation</vt:lpstr>
      <vt:lpstr>DATA AUGMENTATION</vt:lpstr>
      <vt:lpstr>MODEL BUILDING (EARLY_STOPPING)</vt:lpstr>
      <vt:lpstr>BASELINE MODEL</vt:lpstr>
      <vt:lpstr>HYPERPARAMETER TUNING</vt:lpstr>
      <vt:lpstr>MODEL IMPROVEMENT</vt:lpstr>
      <vt:lpstr>BEST MODEL</vt:lpstr>
      <vt:lpstr>GRAPHS FOR BEST MODELS</vt:lpstr>
      <vt:lpstr>PowerPoint Presentation</vt:lpstr>
      <vt:lpstr>PowerPoint Presentation</vt:lpstr>
      <vt:lpstr>MODEL DEPLOYMENT</vt:lpstr>
      <vt:lpstr>FINAL ANALYSIS</vt:lpstr>
      <vt:lpstr>COMPARISON OF 37 PIXELS AND 131 PIXELS</vt:lpstr>
      <vt:lpstr>RNN</vt:lpstr>
      <vt:lpstr>EXPLORATORY DATA ANALYSIS (EDA)</vt:lpstr>
      <vt:lpstr>DATA WRANGLING</vt:lpstr>
      <vt:lpstr>DATA PREPROCESSING</vt:lpstr>
      <vt:lpstr>PowerPoint Presentation</vt:lpstr>
      <vt:lpstr>DATA AUGMENTATION</vt:lpstr>
      <vt:lpstr>PowerPoint Presentation</vt:lpstr>
      <vt:lpstr>BASELINE MODEL</vt:lpstr>
      <vt:lpstr> MODEL IMPROVEMENT</vt:lpstr>
      <vt:lpstr>GRU MODEL</vt:lpstr>
      <vt:lpstr>HYPERPARAMTER TUNING</vt:lpstr>
      <vt:lpstr>MODEL COMPARISON </vt:lpstr>
      <vt:lpstr>PowerPoint Presentation</vt:lpstr>
      <vt:lpstr>MODEL DEPLOYMENT</vt:lpstr>
      <vt:lpstr>FINAL MODEL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CA1</dc:title>
  <dc:creator>JAYSOORYA RAJENDRAN</dc:creator>
  <cp:lastModifiedBy>JAYSOORYA RAJENDRAN</cp:lastModifiedBy>
  <cp:revision>1</cp:revision>
  <dcterms:created xsi:type="dcterms:W3CDTF">2024-05-19T11:32:25Z</dcterms:created>
  <dcterms:modified xsi:type="dcterms:W3CDTF">2024-05-19T20:22:49Z</dcterms:modified>
</cp:coreProperties>
</file>